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Play"/>
      <p:regular r:id="rId58"/>
      <p:bold r:id="rId59"/>
    </p:embeddedFont>
    <p:embeddedFont>
      <p:font typeface="Roboto"/>
      <p:regular r:id="rId60"/>
      <p:bold r:id="rId61"/>
      <p:italic r:id="rId62"/>
      <p:boldItalic r:id="rId63"/>
    </p:embeddedFont>
    <p:embeddedFont>
      <p:font typeface="Lato"/>
      <p:regular r:id="rId64"/>
      <p:bold r:id="rId65"/>
      <p:italic r:id="rId66"/>
      <p:boldItalic r:id="rId67"/>
    </p:embeddedFont>
    <p:embeddedFont>
      <p:font typeface="Roboto Mono"/>
      <p:regular r:id="rId68"/>
      <p:bold r:id="rId69"/>
      <p:italic r:id="rId70"/>
      <p:boldItalic r:id="rId71"/>
    </p:embeddedFont>
    <p:embeddedFont>
      <p:font typeface="Open Sans Light"/>
      <p:regular r:id="rId72"/>
      <p:bold r:id="rId73"/>
      <p:italic r:id="rId74"/>
      <p:boldItalic r:id="rId75"/>
    </p:embeddedFont>
    <p:embeddedFont>
      <p:font typeface="Open Sans"/>
      <p:regular r:id="rId76"/>
      <p:bold r:id="rId77"/>
      <p:italic r:id="rId78"/>
      <p:boldItalic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80" roundtripDataSignature="AMtx7mgPRR2PJqH67j7Nou66TsqGLraL8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D14184-6D2C-44FB-A3DB-B3A40AC0DF13}">
  <a:tblStyle styleId="{6CD14184-6D2C-44FB-A3DB-B3A40AC0DF1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Light-bold.fntdata"/><Relationship Id="rId72" Type="http://schemas.openxmlformats.org/officeDocument/2006/relationships/font" Target="fonts/OpenSansLight-regular.fntdata"/><Relationship Id="rId31" Type="http://schemas.openxmlformats.org/officeDocument/2006/relationships/slide" Target="slides/slide25.xml"/><Relationship Id="rId75" Type="http://schemas.openxmlformats.org/officeDocument/2006/relationships/font" Target="fonts/OpenSansLight-boldItalic.fntdata"/><Relationship Id="rId30" Type="http://schemas.openxmlformats.org/officeDocument/2006/relationships/slide" Target="slides/slide24.xml"/><Relationship Id="rId74" Type="http://schemas.openxmlformats.org/officeDocument/2006/relationships/font" Target="fonts/OpenSansLight-italic.fntdata"/><Relationship Id="rId33" Type="http://schemas.openxmlformats.org/officeDocument/2006/relationships/slide" Target="slides/slide27.xml"/><Relationship Id="rId77" Type="http://schemas.openxmlformats.org/officeDocument/2006/relationships/font" Target="fonts/OpenSans-bold.fntdata"/><Relationship Id="rId32" Type="http://schemas.openxmlformats.org/officeDocument/2006/relationships/slide" Target="slides/slide26.xml"/><Relationship Id="rId76" Type="http://schemas.openxmlformats.org/officeDocument/2006/relationships/font" Target="fonts/OpenSans-regular.fntdata"/><Relationship Id="rId35" Type="http://schemas.openxmlformats.org/officeDocument/2006/relationships/slide" Target="slides/slide29.xml"/><Relationship Id="rId79" Type="http://schemas.openxmlformats.org/officeDocument/2006/relationships/font" Target="fonts/OpenSans-boldItalic.fntdata"/><Relationship Id="rId34" Type="http://schemas.openxmlformats.org/officeDocument/2006/relationships/slide" Target="slides/slide28.xml"/><Relationship Id="rId78" Type="http://schemas.openxmlformats.org/officeDocument/2006/relationships/font" Target="fonts/OpenSans-italic.fntdata"/><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Lato-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Lato-italic.fntdata"/><Relationship Id="rId21" Type="http://schemas.openxmlformats.org/officeDocument/2006/relationships/slide" Target="slides/slide15.xml"/><Relationship Id="rId65" Type="http://schemas.openxmlformats.org/officeDocument/2006/relationships/font" Target="fonts/Lato-bold.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Lato-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Play-bold.fntdata"/><Relationship Id="rId14" Type="http://schemas.openxmlformats.org/officeDocument/2006/relationships/slide" Target="slides/slide8.xml"/><Relationship Id="rId58" Type="http://schemas.openxmlformats.org/officeDocument/2006/relationships/font" Target="fonts/Play-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rriam-webster.com/dictionary/mental%20illness" TargetMode="External"/><Relationship Id="rId3" Type="http://schemas.openxmlformats.org/officeDocument/2006/relationships/hyperlink" Target="https://www.merriam-webster.com/dictionary/mental%20illness" TargetMode="External"/><Relationship Id="rId4" Type="http://schemas.openxmlformats.org/officeDocument/2006/relationships/hyperlink" Target="https://www.merriam-webster.com/dictionary/noun"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Proposal: </a:t>
            </a:r>
            <a:endParaRPr/>
          </a:p>
          <a:p>
            <a:pPr indent="0" lvl="0" marL="0" rtl="0" algn="l">
              <a:spcBef>
                <a:spcPts val="0"/>
              </a:spcBef>
              <a:spcAft>
                <a:spcPts val="0"/>
              </a:spcAft>
              <a:buNone/>
            </a:pPr>
            <a:r>
              <a:t/>
            </a:r>
            <a:endParaRPr/>
          </a:p>
          <a:p>
            <a:pPr indent="0" lvl="0" marL="0" rtl="0" algn="l">
              <a:spcBef>
                <a:spcPts val="0"/>
              </a:spcBef>
              <a:spcAft>
                <a:spcPts val="0"/>
              </a:spcAft>
              <a:buNone/>
            </a:pPr>
            <a:r>
              <a:rPr b="0" i="0" lang="en-US">
                <a:solidFill>
                  <a:srgbClr val="1D1C1D"/>
                </a:solidFill>
                <a:highlight>
                  <a:srgbClr val="F8F8F8"/>
                </a:highlight>
                <a:latin typeface="Lato"/>
                <a:ea typeface="Lato"/>
                <a:cs typeface="Lato"/>
                <a:sym typeface="Lato"/>
              </a:rPr>
              <a:t>the condition of being sound mentally and emotionally that is characterized by the absence of </a:t>
            </a:r>
            <a:r>
              <a:rPr b="0" i="0" lang="en-US" u="sng" strike="noStrike">
                <a:solidFill>
                  <a:schemeClr val="hlink"/>
                </a:solidFill>
                <a:highlight>
                  <a:srgbClr val="F8F8F8"/>
                </a:highlight>
                <a:latin typeface="Lato"/>
                <a:ea typeface="Lato"/>
                <a:cs typeface="Lato"/>
                <a:sym typeface="Lato"/>
                <a:hlinkClick r:id="rId2"/>
              </a:rPr>
              <a:t>mental illness</a:t>
            </a:r>
            <a:r>
              <a:rPr b="0" i="0" lang="en-US">
                <a:solidFill>
                  <a:srgbClr val="1D1C1D"/>
                </a:solidFill>
                <a:highlight>
                  <a:srgbClr val="F8F8F8"/>
                </a:highlight>
                <a:latin typeface="Lato"/>
                <a:ea typeface="Lato"/>
                <a:cs typeface="Lato"/>
                <a:sym typeface="Lato"/>
              </a:rPr>
              <a:t> and by adequate adjustment especially as reflected in feeling comfortable about oneself, positive feelings about others, and the ability to meet the demands of daily life </a:t>
            </a:r>
            <a:r>
              <a:rPr b="0" i="1" lang="en-US">
                <a:solidFill>
                  <a:srgbClr val="1D1C1D"/>
                </a:solidFill>
                <a:highlight>
                  <a:srgbClr val="F8F8F8"/>
                </a:highlight>
                <a:latin typeface="Lato"/>
                <a:ea typeface="Lato"/>
                <a:cs typeface="Lato"/>
                <a:sym typeface="Lato"/>
              </a:rPr>
              <a:t>also</a:t>
            </a:r>
            <a:r>
              <a:rPr b="0" i="0" lang="en-US">
                <a:solidFill>
                  <a:srgbClr val="1D1C1D"/>
                </a:solidFill>
                <a:highlight>
                  <a:srgbClr val="F8F8F8"/>
                </a:highlight>
                <a:latin typeface="Lato"/>
                <a:ea typeface="Lato"/>
                <a:cs typeface="Lato"/>
                <a:sym typeface="Lato"/>
              </a:rPr>
              <a:t> </a:t>
            </a:r>
            <a:r>
              <a:rPr b="1" i="0" lang="en-US">
                <a:solidFill>
                  <a:srgbClr val="1D1C1D"/>
                </a:solidFill>
                <a:highlight>
                  <a:srgbClr val="F8F8F8"/>
                </a:highlight>
                <a:latin typeface="Lato"/>
                <a:ea typeface="Lato"/>
                <a:cs typeface="Lato"/>
                <a:sym typeface="Lato"/>
              </a:rPr>
              <a:t>: </a:t>
            </a:r>
            <a:r>
              <a:rPr b="0" i="0" lang="en-US">
                <a:solidFill>
                  <a:srgbClr val="1D1C1D"/>
                </a:solidFill>
                <a:highlight>
                  <a:srgbClr val="F8F8F8"/>
                </a:highlight>
                <a:latin typeface="Lato"/>
                <a:ea typeface="Lato"/>
                <a:cs typeface="Lato"/>
                <a:sym typeface="Lato"/>
              </a:rPr>
              <a:t>the general condition of one’s mental and emotional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Mental Health (def.) : </a:t>
            </a:r>
            <a:r>
              <a:rPr b="1" i="0" lang="en-US" u="sng" strike="noStrike">
                <a:solidFill>
                  <a:srgbClr val="1D1C1D"/>
                </a:solidFill>
                <a:highlight>
                  <a:srgbClr val="F8F8F8"/>
                </a:highlight>
                <a:latin typeface="Lato"/>
                <a:ea typeface="Lato"/>
                <a:cs typeface="Lato"/>
                <a:sym typeface="Lato"/>
                <a:hlinkClick r:id="rId3">
                  <a:extLst>
                    <a:ext uri="{A12FA001-AC4F-418D-AE19-62706E023703}">
                      <ahyp:hlinkClr val="tx"/>
                    </a:ext>
                  </a:extLst>
                </a:hlinkClick>
              </a:rPr>
              <a:t>Definition of MENTAL ILLNESS</a:t>
            </a:r>
            <a:r>
              <a:rPr b="1" i="0" lang="en-US" u="none" strike="noStrike">
                <a:solidFill>
                  <a:srgbClr val="1D1C1D"/>
                </a:solidFill>
                <a:highlight>
                  <a:srgbClr val="F8F8F8"/>
                </a:highlight>
                <a:latin typeface="Lato"/>
                <a:ea typeface="Lato"/>
                <a:cs typeface="Lato"/>
                <a:sym typeface="Lato"/>
              </a:rPr>
              <a:t> : https://www.merriam-webster.com/dictionary/noun</a:t>
            </a:r>
            <a:endParaRPr b="0" i="0">
              <a:solidFill>
                <a:srgbClr val="1D1C1D"/>
              </a:solidFill>
              <a:highlight>
                <a:srgbClr val="F8F8F8"/>
              </a:highlight>
              <a:latin typeface="Lato"/>
              <a:ea typeface="Lato"/>
              <a:cs typeface="Lato"/>
              <a:sym typeface="Lato"/>
            </a:endParaRPr>
          </a:p>
          <a:p>
            <a:pPr indent="0" lvl="0" marL="0" rtl="0" algn="l">
              <a:spcBef>
                <a:spcPts val="0"/>
              </a:spcBef>
              <a:spcAft>
                <a:spcPts val="0"/>
              </a:spcAft>
              <a:buNone/>
            </a:pPr>
            <a:r>
              <a:rPr b="0" i="0" lang="en-US">
                <a:solidFill>
                  <a:srgbClr val="1D1C1D"/>
                </a:solidFill>
                <a:highlight>
                  <a:srgbClr val="F8F8F8"/>
                </a:highlight>
                <a:latin typeface="Lato"/>
                <a:ea typeface="Lato"/>
                <a:cs typeface="Lato"/>
                <a:sym typeface="Lato"/>
              </a:rPr>
              <a:t>any of a broad range of medical conditions (such as major depression, schizophrenia, obsessive-compulsive disorder, or panic disorder) that are marked primarily by sufficient disorganization of personality, mind, or emotions to impair normal psychological functioning and… See the full definition</a:t>
            </a:r>
            <a:endParaRPr/>
          </a:p>
          <a:p>
            <a:pPr indent="0" lvl="0" marL="0" rtl="0" algn="l">
              <a:spcBef>
                <a:spcPts val="0"/>
              </a:spcBef>
              <a:spcAft>
                <a:spcPts val="0"/>
              </a:spcAft>
              <a:buNone/>
            </a:pPr>
            <a:r>
              <a:t/>
            </a:r>
            <a:endParaRPr b="0" i="0">
              <a:solidFill>
                <a:srgbClr val="1D1C1D"/>
              </a:solidFill>
              <a:highlight>
                <a:srgbClr val="F8F8F8"/>
              </a:highlight>
              <a:latin typeface="Lato"/>
              <a:ea typeface="Lato"/>
              <a:cs typeface="Lato"/>
              <a:sym typeface="Lato"/>
            </a:endParaRPr>
          </a:p>
          <a:p>
            <a:pPr indent="0" lvl="0" marL="0" rtl="0" algn="l">
              <a:spcBef>
                <a:spcPts val="0"/>
              </a:spcBef>
              <a:spcAft>
                <a:spcPts val="0"/>
              </a:spcAft>
              <a:buNone/>
            </a:pPr>
            <a:r>
              <a:rPr b="1" i="0" lang="en-US" u="sng" strike="noStrike">
                <a:solidFill>
                  <a:srgbClr val="1D1C1D"/>
                </a:solidFill>
                <a:highlight>
                  <a:srgbClr val="F8F8F8"/>
                </a:highlight>
                <a:latin typeface="Lato"/>
                <a:ea typeface="Lato"/>
                <a:cs typeface="Lato"/>
                <a:sym typeface="Lato"/>
                <a:hlinkClick r:id="rId4">
                  <a:extLst>
                    <a:ext uri="{A12FA001-AC4F-418D-AE19-62706E023703}">
                      <ahyp:hlinkClr val="tx"/>
                    </a:ext>
                  </a:extLst>
                </a:hlinkClick>
              </a:rPr>
              <a:t>Definition of NOUN</a:t>
            </a:r>
            <a:r>
              <a:rPr b="1" i="0" lang="en-US" u="none" strike="noStrike">
                <a:solidFill>
                  <a:srgbClr val="1D1C1D"/>
                </a:solidFill>
                <a:highlight>
                  <a:srgbClr val="F8F8F8"/>
                </a:highlight>
                <a:latin typeface="Lato"/>
                <a:ea typeface="Lato"/>
                <a:cs typeface="Lato"/>
                <a:sym typeface="Lato"/>
              </a:rPr>
              <a:t>: https://www.merriam-webster.com/dictionary/mental%20illness </a:t>
            </a:r>
            <a:endParaRPr b="0" i="0">
              <a:solidFill>
                <a:srgbClr val="1D1C1D"/>
              </a:solidFill>
              <a:highlight>
                <a:srgbClr val="F8F8F8"/>
              </a:highlight>
              <a:latin typeface="Lato"/>
              <a:ea typeface="Lato"/>
              <a:cs typeface="Lato"/>
              <a:sym typeface="Lato"/>
            </a:endParaRPr>
          </a:p>
          <a:p>
            <a:pPr indent="0" lvl="0" marL="0" rtl="0" algn="l">
              <a:spcBef>
                <a:spcPts val="0"/>
              </a:spcBef>
              <a:spcAft>
                <a:spcPts val="0"/>
              </a:spcAft>
              <a:buNone/>
            </a:pPr>
            <a:r>
              <a:rPr b="0" i="0" lang="en-US">
                <a:solidFill>
                  <a:srgbClr val="1D1C1D"/>
                </a:solidFill>
                <a:highlight>
                  <a:srgbClr val="F8F8F8"/>
                </a:highlight>
                <a:latin typeface="Lato"/>
                <a:ea typeface="Lato"/>
                <a:cs typeface="Lato"/>
                <a:sym typeface="Lato"/>
              </a:rPr>
              <a:t>any member of a class of words that typically can be combined with determiners to serve as the subject of a verb, can be interpreted as singular or plural, can be replaced with a pronoun, and refer to an entity, quality, state, action, or concept… See the full definition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Objective: </a:t>
            </a:r>
            <a:endParaRPr/>
          </a:p>
          <a:p>
            <a:pPr indent="0" lvl="0" marL="0" rtl="0" algn="l">
              <a:spcBef>
                <a:spcPts val="0"/>
              </a:spcBef>
              <a:spcAft>
                <a:spcPts val="0"/>
              </a:spcAft>
              <a:buNone/>
            </a:pPr>
            <a:r>
              <a:t/>
            </a:r>
            <a:endParaRPr/>
          </a:p>
        </p:txBody>
      </p:sp>
      <p:sp>
        <p:nvSpPr>
          <p:cNvPr id="134" name="Google Shape;13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e5fc06d1a5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e5fc06d1a5_1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g2e5fc06d1a5_1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5fc06d1a5_1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e5fc06d1a5_1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e5fc06d1a5_1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e5fc06d1a5_1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e5fc06d1a5_1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e5fc06d1a5_1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73b30459b1_4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73b30459b1_4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Greetings folks - lets take a look @ “DOes tjo</a:t>
            </a:r>
            <a:endParaRPr/>
          </a:p>
        </p:txBody>
      </p:sp>
      <p:sp>
        <p:nvSpPr>
          <p:cNvPr id="223" name="Google Shape;223;g273b30459b1_4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e6420f1b58_2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e6420f1b58_2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Approach:</a:t>
            </a:r>
            <a:r>
              <a:rPr lang="en-US"/>
              <a:t> </a:t>
            </a:r>
            <a:r>
              <a:rPr lang="en-US"/>
              <a:t>Showcase</a:t>
            </a:r>
            <a:r>
              <a:rPr lang="en-US"/>
              <a:t> the broader (MACRO)population data, to look at the MICRO level ( Work Interest and its impacting factors base upon the </a:t>
            </a:r>
            <a:r>
              <a:rPr lang="en-US"/>
              <a:t>surveyed</a:t>
            </a:r>
            <a:r>
              <a:rPr lang="en-US"/>
              <a:t> responses.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The broader view of response breakdown across key data points can be seen visually but at a </a:t>
            </a:r>
            <a:r>
              <a:rPr lang="en-US"/>
              <a:t>detailed</a:t>
            </a:r>
            <a:r>
              <a:rPr lang="en-US"/>
              <a:t> view we can see the % spans. </a:t>
            </a:r>
            <a:endParaRPr/>
          </a:p>
          <a:p>
            <a:pPr indent="-317500" lvl="0" marL="457200" rtl="0" algn="l">
              <a:spcBef>
                <a:spcPts val="0"/>
              </a:spcBef>
              <a:spcAft>
                <a:spcPts val="0"/>
              </a:spcAft>
              <a:buSzPts val="1400"/>
              <a:buChar char="●"/>
            </a:pPr>
            <a:r>
              <a:rPr lang="en-US"/>
              <a:t>&lt;review slide points&gt; </a:t>
            </a:r>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Insights</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Distribution</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Responses tend to cluster around </a:t>
            </a:r>
            <a:r>
              <a:rPr lang="en-US" sz="1100">
                <a:solidFill>
                  <a:srgbClr val="188038"/>
                </a:solidFill>
                <a:latin typeface="Roboto Mono"/>
                <a:ea typeface="Roboto Mono"/>
                <a:cs typeface="Roboto Mono"/>
                <a:sym typeface="Roboto Mono"/>
              </a:rPr>
              <a:t>0</a:t>
            </a:r>
            <a:r>
              <a:rPr lang="en-US" sz="1100">
                <a:latin typeface="Arial"/>
                <a:ea typeface="Arial"/>
                <a:cs typeface="Arial"/>
                <a:sym typeface="Arial"/>
              </a:rPr>
              <a:t> (Medium Impact), indicating a moderate stance across various MH factors.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Impact Levels</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There are fewer extreme responses (</a:t>
            </a:r>
            <a:r>
              <a:rPr lang="en-US" sz="1100">
                <a:solidFill>
                  <a:srgbClr val="188038"/>
                </a:solidFill>
                <a:latin typeface="Roboto Mono"/>
                <a:ea typeface="Roboto Mono"/>
                <a:cs typeface="Roboto Mono"/>
                <a:sym typeface="Roboto Mono"/>
              </a:rPr>
              <a:t>-1</a:t>
            </a:r>
            <a:r>
              <a:rPr lang="en-US" sz="1100">
                <a:latin typeface="Arial"/>
                <a:ea typeface="Arial"/>
                <a:cs typeface="Arial"/>
                <a:sym typeface="Arial"/>
              </a:rPr>
              <a:t> and </a:t>
            </a:r>
            <a:r>
              <a:rPr lang="en-US" sz="1100">
                <a:solidFill>
                  <a:srgbClr val="188038"/>
                </a:solidFill>
                <a:latin typeface="Roboto Mono"/>
                <a:ea typeface="Roboto Mono"/>
                <a:cs typeface="Roboto Mono"/>
                <a:sym typeface="Roboto Mono"/>
              </a:rPr>
              <a:t>1</a:t>
            </a:r>
            <a:r>
              <a:rPr lang="en-US" sz="1100">
                <a:latin typeface="Arial"/>
                <a:ea typeface="Arial"/>
                <a:cs typeface="Arial"/>
                <a:sym typeface="Arial"/>
              </a:rPr>
              <a:t>) compared to moderate responses (</a:t>
            </a:r>
            <a:r>
              <a:rPr lang="en-US" sz="1100">
                <a:solidFill>
                  <a:srgbClr val="188038"/>
                </a:solidFill>
                <a:latin typeface="Roboto Mono"/>
                <a:ea typeface="Roboto Mono"/>
                <a:cs typeface="Roboto Mono"/>
                <a:sym typeface="Roboto Mono"/>
              </a:rPr>
              <a:t>0</a:t>
            </a:r>
            <a:r>
              <a:rPr lang="en-US" sz="1100">
                <a:latin typeface="Arial"/>
                <a:ea typeface="Arial"/>
                <a:cs typeface="Arial"/>
                <a:sym typeface="Arial"/>
              </a:rPr>
              <a:t>), suggesting a tendency towards neutral or moderate views across the factors.</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Comparative Analysis</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The chart allows for easy comparison of response distributions across different MH factors in a single view.</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Visualization</a:t>
            </a:r>
            <a:r>
              <a:rPr lang="en-US" sz="1100">
                <a:latin typeface="Arial"/>
                <a:ea typeface="Arial"/>
                <a:cs typeface="Arial"/>
                <a:sym typeface="Arial"/>
              </a:rPr>
              <a:t>:</a:t>
            </a:r>
            <a:endParaRPr sz="1100">
              <a:latin typeface="Arial"/>
              <a:ea typeface="Arial"/>
              <a:cs typeface="Arial"/>
              <a:sym typeface="Arial"/>
            </a:endParaRPr>
          </a:p>
          <a:p>
            <a:pPr indent="-298450" lvl="2" marL="1371600" rtl="0" algn="l">
              <a:lnSpc>
                <a:spcPct val="115000"/>
              </a:lnSpc>
              <a:spcBef>
                <a:spcPts val="0"/>
              </a:spcBef>
              <a:spcAft>
                <a:spcPts val="0"/>
              </a:spcAft>
              <a:buClr>
                <a:schemeClr val="dk1"/>
              </a:buClr>
              <a:buSzPts val="1100"/>
              <a:buChar char="■"/>
            </a:pPr>
            <a:r>
              <a:rPr lang="en-US" sz="1100">
                <a:latin typeface="Arial"/>
                <a:ea typeface="Arial"/>
                <a:cs typeface="Arial"/>
                <a:sym typeface="Arial"/>
              </a:rPr>
              <a:t>Bars are labeled to indicate the MH factor and the corresponding response type (</a:t>
            </a:r>
            <a:r>
              <a:rPr lang="en-US" sz="1100">
                <a:solidFill>
                  <a:srgbClr val="188038"/>
                </a:solidFill>
                <a:latin typeface="Roboto Mono"/>
                <a:ea typeface="Roboto Mono"/>
                <a:cs typeface="Roboto Mono"/>
                <a:sym typeface="Roboto Mono"/>
              </a:rPr>
              <a:t>-1</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0</a:t>
            </a:r>
            <a:r>
              <a:rPr lang="en-US" sz="1100">
                <a:latin typeface="Arial"/>
                <a:ea typeface="Arial"/>
                <a:cs typeface="Arial"/>
                <a:sym typeface="Arial"/>
              </a:rPr>
              <a:t>, </a:t>
            </a:r>
            <a:r>
              <a:rPr lang="en-US" sz="1100">
                <a:solidFill>
                  <a:srgbClr val="188038"/>
                </a:solidFill>
                <a:latin typeface="Roboto Mono"/>
                <a:ea typeface="Roboto Mono"/>
                <a:cs typeface="Roboto Mono"/>
                <a:sym typeface="Roboto Mono"/>
              </a:rPr>
              <a:t>1</a:t>
            </a:r>
            <a:r>
              <a:rPr lang="en-US" sz="1100">
                <a:latin typeface="Arial"/>
                <a:ea typeface="Arial"/>
                <a:cs typeface="Arial"/>
                <a:sym typeface="Arial"/>
              </a:rPr>
              <a:t>), providing clear insights into how each factor is perceived in terms of impact.</a:t>
            </a:r>
            <a:endParaRPr sz="1100">
              <a:latin typeface="Arial"/>
              <a:ea typeface="Arial"/>
              <a:cs typeface="Arial"/>
              <a:sym typeface="Arial"/>
            </a:endParaRPr>
          </a:p>
          <a:p>
            <a:pPr indent="0" lvl="0" marL="0" rtl="0" algn="l">
              <a:spcBef>
                <a:spcPts val="1200"/>
              </a:spcBef>
              <a:spcAft>
                <a:spcPts val="0"/>
              </a:spcAft>
              <a:buNone/>
            </a:pPr>
            <a:r>
              <a:t/>
            </a:r>
            <a:endParaRPr/>
          </a:p>
        </p:txBody>
      </p:sp>
      <p:sp>
        <p:nvSpPr>
          <p:cNvPr id="230" name="Google Shape;230;g2e6420f1b58_2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73b30459b1_1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73b30459b1_12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800">
                <a:latin typeface="Times New Roman"/>
                <a:ea typeface="Times New Roman"/>
                <a:cs typeface="Times New Roman"/>
                <a:sym typeface="Times New Roman"/>
              </a:rPr>
              <a:t> </a:t>
            </a:r>
            <a:endParaRPr sz="8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US" sz="800">
                <a:latin typeface="Arial"/>
                <a:ea typeface="Arial"/>
                <a:cs typeface="Arial"/>
                <a:sym typeface="Arial"/>
              </a:rPr>
              <a:t>Distribution Shape &amp; Comparison</a:t>
            </a:r>
            <a:endParaRPr b="1" sz="800">
              <a:latin typeface="Arial"/>
              <a:ea typeface="Arial"/>
              <a:cs typeface="Arial"/>
              <a:sym typeface="Arial"/>
            </a:endParaRPr>
          </a:p>
          <a:p>
            <a:pPr indent="0" lvl="0" marL="0" rtl="0" algn="l">
              <a:lnSpc>
                <a:spcPct val="115000"/>
              </a:lnSpc>
              <a:spcBef>
                <a:spcPts val="0"/>
              </a:spcBef>
              <a:spcAft>
                <a:spcPts val="0"/>
              </a:spcAft>
              <a:buNone/>
            </a:pPr>
            <a:r>
              <a:rPr b="1" lang="en-US" sz="800">
                <a:latin typeface="Arial"/>
                <a:ea typeface="Arial"/>
                <a:cs typeface="Arial"/>
                <a:sym typeface="Arial"/>
              </a:rPr>
              <a:t>Candidacy:</a:t>
            </a:r>
            <a:endParaRPr b="1"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Middle Ratings</a:t>
            </a:r>
            <a:r>
              <a:rPr lang="en-US" sz="800">
                <a:latin typeface="Arial"/>
                <a:ea typeface="Arial"/>
                <a:cs typeface="Arial"/>
                <a:sym typeface="Arial"/>
              </a:rPr>
              <a:t>: Peaks at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0</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Extreme Ratings</a:t>
            </a:r>
            <a:r>
              <a:rPr lang="en-US" sz="800">
                <a:latin typeface="Arial"/>
                <a:ea typeface="Arial"/>
                <a:cs typeface="Arial"/>
                <a:sym typeface="Arial"/>
              </a:rPr>
              <a:t>: Decline towards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 and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Implication</a:t>
            </a:r>
            <a:r>
              <a:rPr lang="en-US" sz="800">
                <a:latin typeface="Arial"/>
                <a:ea typeface="Arial"/>
                <a:cs typeface="Arial"/>
                <a:sym typeface="Arial"/>
              </a:rPr>
              <a:t>: Responses cluster around neutral or moderate ratings, with few extreme opinions.</a:t>
            </a:r>
            <a:endParaRPr sz="800">
              <a:latin typeface="Arial"/>
              <a:ea typeface="Arial"/>
              <a:cs typeface="Arial"/>
              <a:sym typeface="Arial"/>
            </a:endParaRPr>
          </a:p>
          <a:p>
            <a:pPr indent="0" lvl="0" marL="0" rtl="0" algn="l">
              <a:lnSpc>
                <a:spcPct val="115000"/>
              </a:lnSpc>
              <a:spcBef>
                <a:spcPts val="1200"/>
              </a:spcBef>
              <a:spcAft>
                <a:spcPts val="0"/>
              </a:spcAft>
              <a:buNone/>
            </a:pPr>
            <a:r>
              <a:rPr b="1" lang="en-US" sz="800">
                <a:latin typeface="Arial"/>
                <a:ea typeface="Arial"/>
                <a:cs typeface="Arial"/>
                <a:sym typeface="Arial"/>
              </a:rPr>
              <a:t>Severity:</a:t>
            </a:r>
            <a:endParaRPr b="1"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Dual Peaks</a:t>
            </a:r>
            <a:r>
              <a:rPr lang="en-US" sz="800">
                <a:latin typeface="Arial"/>
                <a:ea typeface="Arial"/>
                <a:cs typeface="Arial"/>
                <a:sym typeface="Arial"/>
              </a:rPr>
              <a:t>: Peaks at neutral (</a:t>
            </a:r>
            <a:r>
              <a:rPr lang="en-US" sz="800">
                <a:solidFill>
                  <a:srgbClr val="188038"/>
                </a:solidFill>
                <a:latin typeface="Roboto Mono"/>
                <a:ea typeface="Roboto Mono"/>
                <a:cs typeface="Roboto Mono"/>
                <a:sym typeface="Roboto Mono"/>
              </a:rPr>
              <a:t>0</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 and slightly negative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Implication</a:t>
            </a:r>
            <a:r>
              <a:rPr lang="en-US" sz="800">
                <a:latin typeface="Arial"/>
                <a:ea typeface="Arial"/>
                <a:cs typeface="Arial"/>
                <a:sym typeface="Arial"/>
              </a:rPr>
              <a:t>: More frequent moderate severity reports, leaning towards neutral or slightly negative responses.</a:t>
            </a:r>
            <a:endParaRPr sz="800">
              <a:latin typeface="Arial"/>
              <a:ea typeface="Arial"/>
              <a:cs typeface="Arial"/>
              <a:sym typeface="Arial"/>
            </a:endParaRPr>
          </a:p>
          <a:p>
            <a:pPr indent="0" lvl="0" marL="0" rtl="0" algn="l">
              <a:lnSpc>
                <a:spcPct val="115000"/>
              </a:lnSpc>
              <a:spcBef>
                <a:spcPts val="1200"/>
              </a:spcBef>
              <a:spcAft>
                <a:spcPts val="0"/>
              </a:spcAft>
              <a:buNone/>
            </a:pPr>
            <a:r>
              <a:rPr b="1" lang="en-US" sz="800">
                <a:latin typeface="Arial"/>
                <a:ea typeface="Arial"/>
                <a:cs typeface="Arial"/>
                <a:sym typeface="Arial"/>
              </a:rPr>
              <a:t>Comparison:</a:t>
            </a:r>
            <a:endParaRPr b="1" sz="800">
              <a:latin typeface="Arial"/>
              <a:ea typeface="Arial"/>
              <a:cs typeface="Arial"/>
              <a:sym typeface="Arial"/>
            </a:endParaRPr>
          </a:p>
          <a:p>
            <a:pPr indent="0" lvl="0" marL="0" rtl="0" algn="l">
              <a:lnSpc>
                <a:spcPct val="115000"/>
              </a:lnSpc>
              <a:spcBef>
                <a:spcPts val="0"/>
              </a:spcBef>
              <a:spcAft>
                <a:spcPts val="0"/>
              </a:spcAft>
              <a:buNone/>
            </a:pPr>
            <a:r>
              <a:rPr b="1" lang="en-US" sz="800">
                <a:latin typeface="Arial"/>
                <a:ea typeface="Arial"/>
                <a:cs typeface="Arial"/>
                <a:sym typeface="Arial"/>
              </a:rPr>
              <a:t>Negative Ratings:</a:t>
            </a:r>
            <a:endParaRPr b="1"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Moderately Negative</a:t>
            </a:r>
            <a:r>
              <a:rPr lang="en-US" sz="800">
                <a:latin typeface="Arial"/>
                <a:ea typeface="Arial"/>
                <a:cs typeface="Arial"/>
                <a:sym typeface="Arial"/>
              </a:rPr>
              <a:t>: Higher responses for MH Severity at </a:t>
            </a:r>
            <a:r>
              <a:rPr lang="en-US" sz="800">
                <a:solidFill>
                  <a:srgbClr val="188038"/>
                </a:solidFill>
                <a:latin typeface="Roboto Mono"/>
                <a:ea typeface="Roboto Mono"/>
                <a:cs typeface="Roboto Mono"/>
                <a:sym typeface="Roboto Mono"/>
              </a:rPr>
              <a:t>-3</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-2</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 compared to Candidacy.</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Implication</a:t>
            </a:r>
            <a:r>
              <a:rPr lang="en-US" sz="800">
                <a:latin typeface="Arial"/>
                <a:ea typeface="Arial"/>
                <a:cs typeface="Arial"/>
                <a:sym typeface="Arial"/>
              </a:rPr>
              <a:t>: Indicates greater reported severity of mental health issues in these ranges.</a:t>
            </a:r>
            <a:endParaRPr sz="800">
              <a:latin typeface="Arial"/>
              <a:ea typeface="Arial"/>
              <a:cs typeface="Arial"/>
              <a:sym typeface="Arial"/>
            </a:endParaRPr>
          </a:p>
          <a:p>
            <a:pPr indent="0" lvl="0" marL="0" rtl="0" algn="l">
              <a:lnSpc>
                <a:spcPct val="115000"/>
              </a:lnSpc>
              <a:spcBef>
                <a:spcPts val="1200"/>
              </a:spcBef>
              <a:spcAft>
                <a:spcPts val="0"/>
              </a:spcAft>
              <a:buNone/>
            </a:pPr>
            <a:r>
              <a:rPr b="1" lang="en-US" sz="800">
                <a:latin typeface="Arial"/>
                <a:ea typeface="Arial"/>
                <a:cs typeface="Arial"/>
                <a:sym typeface="Arial"/>
              </a:rPr>
              <a:t>Neutral to Positive Ratings:</a:t>
            </a:r>
            <a:endParaRPr b="1"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Distribution</a:t>
            </a:r>
            <a:r>
              <a:rPr lang="en-US" sz="800">
                <a:latin typeface="Arial"/>
                <a:ea typeface="Arial"/>
                <a:cs typeface="Arial"/>
                <a:sym typeface="Arial"/>
              </a:rPr>
              <a:t>: MH Candidacy responses are more evenly spread around neutral (</a:t>
            </a:r>
            <a:r>
              <a:rPr lang="en-US" sz="800">
                <a:solidFill>
                  <a:srgbClr val="188038"/>
                </a:solidFill>
                <a:latin typeface="Roboto Mono"/>
                <a:ea typeface="Roboto Mono"/>
                <a:cs typeface="Roboto Mono"/>
                <a:sym typeface="Roboto Mono"/>
              </a:rPr>
              <a:t>0</a:t>
            </a:r>
            <a:r>
              <a:rPr lang="en-US" sz="800">
                <a:latin typeface="Arial"/>
                <a:ea typeface="Arial"/>
                <a:cs typeface="Arial"/>
                <a:sym typeface="Arial"/>
              </a:rPr>
              <a:t>) and slightly positive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2</a:t>
            </a:r>
            <a:r>
              <a:rPr lang="en-US" sz="800">
                <a:latin typeface="Arial"/>
                <a:ea typeface="Arial"/>
                <a:cs typeface="Arial"/>
                <a:sym typeface="Arial"/>
              </a:rPr>
              <a:t>) than MH Severity.</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Implication</a:t>
            </a:r>
            <a:r>
              <a:rPr lang="en-US" sz="800">
                <a:latin typeface="Arial"/>
                <a:ea typeface="Arial"/>
                <a:cs typeface="Arial"/>
                <a:sym typeface="Arial"/>
              </a:rPr>
              <a:t>: Candidacy shows a wider range of opinions, while severity tends to be concentrated around neutral.</a:t>
            </a:r>
            <a:endParaRPr sz="800">
              <a:latin typeface="Arial"/>
              <a:ea typeface="Arial"/>
              <a:cs typeface="Arial"/>
              <a:sym typeface="Arial"/>
            </a:endParaRPr>
          </a:p>
          <a:p>
            <a:pPr indent="0" lvl="0" marL="0" rtl="0" algn="l">
              <a:lnSpc>
                <a:spcPct val="115000"/>
              </a:lnSpc>
              <a:spcBef>
                <a:spcPts val="1200"/>
              </a:spcBef>
              <a:spcAft>
                <a:spcPts val="0"/>
              </a:spcAft>
              <a:buNone/>
            </a:pPr>
            <a:r>
              <a:rPr b="1" lang="en-US" sz="800">
                <a:latin typeface="Arial"/>
                <a:ea typeface="Arial"/>
                <a:cs typeface="Arial"/>
                <a:sym typeface="Arial"/>
              </a:rPr>
              <a:t>Extreme Ratings:</a:t>
            </a:r>
            <a:endParaRPr b="1"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Extreme Values</a:t>
            </a:r>
            <a:r>
              <a:rPr lang="en-US" sz="800">
                <a:latin typeface="Arial"/>
                <a:ea typeface="Arial"/>
                <a:cs typeface="Arial"/>
                <a:sym typeface="Arial"/>
              </a:rPr>
              <a:t>: Few responses at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 and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 for both datasets.</a:t>
            </a:r>
            <a:endParaRPr sz="8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en-US" sz="800">
                <a:latin typeface="Arial"/>
                <a:ea typeface="Arial"/>
                <a:cs typeface="Arial"/>
                <a:sym typeface="Arial"/>
              </a:rPr>
              <a:t>Implication</a:t>
            </a:r>
            <a:r>
              <a:rPr lang="en-US" sz="800">
                <a:latin typeface="Arial"/>
                <a:ea typeface="Arial"/>
                <a:cs typeface="Arial"/>
                <a:sym typeface="Arial"/>
              </a:rPr>
              <a:t>: Indicates rarity of extreme views on both candidacy and severity.</a:t>
            </a:r>
            <a:endParaRPr sz="800">
              <a:latin typeface="Arial"/>
              <a:ea typeface="Arial"/>
              <a:cs typeface="Arial"/>
              <a:sym typeface="Arial"/>
            </a:endParaRPr>
          </a:p>
          <a:p>
            <a:pPr indent="0" lvl="0" marL="0" rtl="0" algn="l">
              <a:lnSpc>
                <a:spcPct val="115000"/>
              </a:lnSpc>
              <a:spcBef>
                <a:spcPts val="1200"/>
              </a:spcBef>
              <a:spcAft>
                <a:spcPts val="0"/>
              </a:spcAft>
              <a:buNone/>
            </a:pPr>
            <a:r>
              <a:rPr b="1" lang="en-US" sz="800">
                <a:latin typeface="Arial"/>
                <a:ea typeface="Arial"/>
                <a:cs typeface="Arial"/>
                <a:sym typeface="Arial"/>
              </a:rPr>
              <a:t>Visual Insights:</a:t>
            </a:r>
            <a:endParaRPr b="1"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1.</a:t>
            </a:r>
            <a:r>
              <a:rPr lang="en-US" sz="700">
                <a:latin typeface="Times New Roman"/>
                <a:ea typeface="Times New Roman"/>
                <a:cs typeface="Times New Roman"/>
                <a:sym typeface="Times New Roman"/>
              </a:rPr>
              <a:t>       </a:t>
            </a:r>
            <a:r>
              <a:rPr b="1" lang="en-US" sz="800">
                <a:latin typeface="Arial"/>
                <a:ea typeface="Arial"/>
                <a:cs typeface="Arial"/>
                <a:sym typeface="Arial"/>
              </a:rPr>
              <a:t>Alignment</a:t>
            </a:r>
            <a:r>
              <a:rPr lang="en-US" sz="800">
                <a:latin typeface="Arial"/>
                <a:ea typeface="Arial"/>
                <a:cs typeface="Arial"/>
                <a:sym typeface="Arial"/>
              </a:rPr>
              <a:t>: Blue (MH Candidacy) and orange (MH Severity) bars are adjacent.</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b="1" lang="en-US" sz="800">
                <a:latin typeface="Arial"/>
                <a:ea typeface="Arial"/>
                <a:cs typeface="Arial"/>
                <a:sym typeface="Arial"/>
              </a:rPr>
              <a:t>Implication</a:t>
            </a:r>
            <a:r>
              <a:rPr lang="en-US" sz="800">
                <a:latin typeface="Arial"/>
                <a:ea typeface="Arial"/>
                <a:cs typeface="Arial"/>
                <a:sym typeface="Arial"/>
              </a:rPr>
              <a:t>: Facilitates direct visual comparison by rating.</a:t>
            </a:r>
            <a:endParaRPr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2.</a:t>
            </a:r>
            <a:r>
              <a:rPr lang="en-US" sz="700">
                <a:latin typeface="Times New Roman"/>
                <a:ea typeface="Times New Roman"/>
                <a:cs typeface="Times New Roman"/>
                <a:sym typeface="Times New Roman"/>
              </a:rPr>
              <a:t>       </a:t>
            </a:r>
            <a:r>
              <a:rPr b="1" lang="en-US" sz="800">
                <a:latin typeface="Arial"/>
                <a:ea typeface="Arial"/>
                <a:cs typeface="Arial"/>
                <a:sym typeface="Arial"/>
              </a:rPr>
              <a:t>Magnitude Difference</a:t>
            </a:r>
            <a:r>
              <a:rPr lang="en-US" sz="800">
                <a:latin typeface="Arial"/>
                <a:ea typeface="Arial"/>
                <a:cs typeface="Arial"/>
                <a:sym typeface="Arial"/>
              </a:rPr>
              <a:t>: Notably higher counts for MH Severity in moderately negative ratings (</a:t>
            </a:r>
            <a:r>
              <a:rPr lang="en-US" sz="800">
                <a:solidFill>
                  <a:srgbClr val="188038"/>
                </a:solidFill>
                <a:latin typeface="Roboto Mono"/>
                <a:ea typeface="Roboto Mono"/>
                <a:cs typeface="Roboto Mono"/>
                <a:sym typeface="Roboto Mono"/>
              </a:rPr>
              <a:t>-2</a:t>
            </a:r>
            <a:r>
              <a:rPr lang="en-US" sz="800">
                <a:latin typeface="Arial"/>
                <a:ea typeface="Arial"/>
                <a:cs typeface="Arial"/>
                <a:sym typeface="Arial"/>
              </a:rPr>
              <a:t>, </a:t>
            </a:r>
            <a:r>
              <a:rPr lang="en-US" sz="800">
                <a:solidFill>
                  <a:srgbClr val="188038"/>
                </a:solidFill>
                <a:latin typeface="Roboto Mono"/>
                <a:ea typeface="Roboto Mono"/>
                <a:cs typeface="Roboto Mono"/>
                <a:sym typeface="Roboto Mono"/>
              </a:rPr>
              <a:t>-1</a:t>
            </a:r>
            <a:r>
              <a:rPr lang="en-US" sz="800">
                <a:latin typeface="Arial"/>
                <a:ea typeface="Arial"/>
                <a:cs typeface="Arial"/>
                <a:sym typeface="Arial"/>
              </a:rPr>
              <a:t>).</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b="1" lang="en-US" sz="800">
                <a:latin typeface="Arial"/>
                <a:ea typeface="Arial"/>
                <a:cs typeface="Arial"/>
                <a:sym typeface="Arial"/>
              </a:rPr>
              <a:t>Implication</a:t>
            </a:r>
            <a:r>
              <a:rPr lang="en-US" sz="800">
                <a:latin typeface="Arial"/>
                <a:ea typeface="Arial"/>
                <a:cs typeface="Arial"/>
                <a:sym typeface="Arial"/>
              </a:rPr>
              <a:t>: Highlights greater concern/reporting on mental health severity in these ranges.</a:t>
            </a:r>
            <a:endParaRPr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3.</a:t>
            </a:r>
            <a:r>
              <a:rPr lang="en-US" sz="700">
                <a:latin typeface="Times New Roman"/>
                <a:ea typeface="Times New Roman"/>
                <a:cs typeface="Times New Roman"/>
                <a:sym typeface="Times New Roman"/>
              </a:rPr>
              <a:t>       </a:t>
            </a:r>
            <a:r>
              <a:rPr b="1" lang="en-US" sz="800">
                <a:latin typeface="Arial"/>
                <a:ea typeface="Arial"/>
                <a:cs typeface="Arial"/>
                <a:sym typeface="Arial"/>
              </a:rPr>
              <a:t>Symmetry</a:t>
            </a:r>
            <a:r>
              <a:rPr lang="en-US" sz="800">
                <a:latin typeface="Arial"/>
                <a:ea typeface="Arial"/>
                <a:cs typeface="Arial"/>
                <a:sym typeface="Arial"/>
              </a:rPr>
              <a:t>: Candidacy is more symmetrically distributed around </a:t>
            </a:r>
            <a:r>
              <a:rPr lang="en-US" sz="800">
                <a:solidFill>
                  <a:srgbClr val="188038"/>
                </a:solidFill>
                <a:latin typeface="Roboto Mono"/>
                <a:ea typeface="Roboto Mono"/>
                <a:cs typeface="Roboto Mono"/>
                <a:sym typeface="Roboto Mono"/>
              </a:rPr>
              <a:t>0</a:t>
            </a:r>
            <a:r>
              <a:rPr lang="en-US" sz="800">
                <a:latin typeface="Arial"/>
                <a:ea typeface="Arial"/>
                <a:cs typeface="Arial"/>
                <a:sym typeface="Arial"/>
              </a:rPr>
              <a:t>, while Severity skews towards negative.</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b="1" lang="en-US" sz="800">
                <a:latin typeface="Arial"/>
                <a:ea typeface="Arial"/>
                <a:cs typeface="Arial"/>
                <a:sym typeface="Arial"/>
              </a:rPr>
              <a:t>Implication</a:t>
            </a:r>
            <a:r>
              <a:rPr lang="en-US" sz="800">
                <a:latin typeface="Arial"/>
                <a:ea typeface="Arial"/>
                <a:cs typeface="Arial"/>
                <a:sym typeface="Arial"/>
              </a:rPr>
              <a:t>: Candidacy ratings are evenly distributed, whereas severity ratings are biased towards negative or neutral.</a:t>
            </a:r>
            <a:endParaRPr sz="800">
              <a:latin typeface="Arial"/>
              <a:ea typeface="Arial"/>
              <a:cs typeface="Arial"/>
              <a:sym typeface="Arial"/>
            </a:endParaRPr>
          </a:p>
          <a:p>
            <a:pPr indent="0" lvl="0" marL="0" rtl="0" algn="l">
              <a:lnSpc>
                <a:spcPct val="115000"/>
              </a:lnSpc>
              <a:spcBef>
                <a:spcPts val="0"/>
              </a:spcBef>
              <a:spcAft>
                <a:spcPts val="0"/>
              </a:spcAft>
              <a:buNone/>
            </a:pPr>
            <a:r>
              <a:rPr b="1" lang="en-US" sz="800">
                <a:latin typeface="Arial"/>
                <a:ea typeface="Arial"/>
                <a:cs typeface="Arial"/>
                <a:sym typeface="Arial"/>
              </a:rPr>
              <a:t>Simplified Explanation of the Script:</a:t>
            </a:r>
            <a:endParaRPr b="1"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1.</a:t>
            </a:r>
            <a:r>
              <a:rPr lang="en-US" sz="700">
                <a:latin typeface="Times New Roman"/>
                <a:ea typeface="Times New Roman"/>
                <a:cs typeface="Times New Roman"/>
                <a:sym typeface="Times New Roman"/>
              </a:rPr>
              <a:t>       </a:t>
            </a:r>
            <a:r>
              <a:rPr b="1" lang="en-US" sz="800">
                <a:latin typeface="Arial"/>
                <a:ea typeface="Arial"/>
                <a:cs typeface="Arial"/>
                <a:sym typeface="Arial"/>
              </a:rPr>
              <a:t>Index Setting</a:t>
            </a:r>
            <a:r>
              <a:rPr lang="en-US" sz="800">
                <a:latin typeface="Arial"/>
                <a:ea typeface="Arial"/>
                <a:cs typeface="Arial"/>
                <a:sym typeface="Arial"/>
              </a:rPr>
              <a:t>:</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800">
                <a:latin typeface="Arial"/>
                <a:ea typeface="Arial"/>
                <a:cs typeface="Arial"/>
                <a:sym typeface="Arial"/>
              </a:rPr>
              <a:t>Sets </a:t>
            </a:r>
            <a:r>
              <a:rPr lang="en-US" sz="800">
                <a:solidFill>
                  <a:srgbClr val="188038"/>
                </a:solidFill>
                <a:latin typeface="Roboto Mono"/>
                <a:ea typeface="Roboto Mono"/>
                <a:cs typeface="Roboto Mono"/>
                <a:sym typeface="Roboto Mono"/>
              </a:rPr>
              <a:t>CandidacyRating</a:t>
            </a:r>
            <a:r>
              <a:rPr lang="en-US" sz="800">
                <a:latin typeface="Arial"/>
                <a:ea typeface="Arial"/>
                <a:cs typeface="Arial"/>
                <a:sym typeface="Arial"/>
              </a:rPr>
              <a:t> and </a:t>
            </a:r>
            <a:r>
              <a:rPr lang="en-US" sz="800">
                <a:solidFill>
                  <a:srgbClr val="188038"/>
                </a:solidFill>
                <a:latin typeface="Roboto Mono"/>
                <a:ea typeface="Roboto Mono"/>
                <a:cs typeface="Roboto Mono"/>
                <a:sym typeface="Roboto Mono"/>
              </a:rPr>
              <a:t>MentalHealthSeverity</a:t>
            </a:r>
            <a:r>
              <a:rPr lang="en-US" sz="800">
                <a:latin typeface="Arial"/>
                <a:ea typeface="Arial"/>
                <a:cs typeface="Arial"/>
                <a:sym typeface="Arial"/>
              </a:rPr>
              <a:t> as row labels for easy plotting.</a:t>
            </a:r>
            <a:endParaRPr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2.</a:t>
            </a:r>
            <a:r>
              <a:rPr lang="en-US" sz="700">
                <a:latin typeface="Times New Roman"/>
                <a:ea typeface="Times New Roman"/>
                <a:cs typeface="Times New Roman"/>
                <a:sym typeface="Times New Roman"/>
              </a:rPr>
              <a:t>       </a:t>
            </a:r>
            <a:r>
              <a:rPr b="1" lang="en-US" sz="800">
                <a:latin typeface="Arial"/>
                <a:ea typeface="Arial"/>
                <a:cs typeface="Arial"/>
                <a:sym typeface="Arial"/>
              </a:rPr>
              <a:t>Plot Both</a:t>
            </a:r>
            <a:r>
              <a:rPr lang="en-US" sz="800">
                <a:latin typeface="Arial"/>
                <a:ea typeface="Arial"/>
                <a:cs typeface="Arial"/>
                <a:sym typeface="Arial"/>
              </a:rPr>
              <a:t>:</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800">
                <a:latin typeface="Arial"/>
                <a:ea typeface="Arial"/>
                <a:cs typeface="Arial"/>
                <a:sym typeface="Arial"/>
              </a:rPr>
              <a:t>Plots both datasets on the same bar graph for direct comparison.</a:t>
            </a:r>
            <a:endParaRPr sz="800">
              <a:latin typeface="Arial"/>
              <a:ea typeface="Arial"/>
              <a:cs typeface="Arial"/>
              <a:sym typeface="Arial"/>
            </a:endParaRPr>
          </a:p>
          <a:p>
            <a:pPr indent="0" lvl="0" marL="457200" rtl="0" algn="l">
              <a:lnSpc>
                <a:spcPct val="115000"/>
              </a:lnSpc>
              <a:spcBef>
                <a:spcPts val="0"/>
              </a:spcBef>
              <a:spcAft>
                <a:spcPts val="0"/>
              </a:spcAft>
              <a:buNone/>
            </a:pPr>
            <a:r>
              <a:rPr lang="en-US" sz="800">
                <a:latin typeface="Arial"/>
                <a:ea typeface="Arial"/>
                <a:cs typeface="Arial"/>
                <a:sym typeface="Arial"/>
              </a:rPr>
              <a:t>3.</a:t>
            </a:r>
            <a:r>
              <a:rPr lang="en-US" sz="700">
                <a:latin typeface="Times New Roman"/>
                <a:ea typeface="Times New Roman"/>
                <a:cs typeface="Times New Roman"/>
                <a:sym typeface="Times New Roman"/>
              </a:rPr>
              <a:t>       </a:t>
            </a:r>
            <a:r>
              <a:rPr b="1" lang="en-US" sz="800">
                <a:latin typeface="Arial"/>
                <a:ea typeface="Arial"/>
                <a:cs typeface="Arial"/>
                <a:sym typeface="Arial"/>
              </a:rPr>
              <a:t>X-Axis Labels</a:t>
            </a:r>
            <a:r>
              <a:rPr lang="en-US" sz="800">
                <a:latin typeface="Arial"/>
                <a:ea typeface="Arial"/>
                <a:cs typeface="Arial"/>
                <a:sym typeface="Arial"/>
              </a:rPr>
              <a:t>:</a:t>
            </a:r>
            <a:endParaRPr sz="800">
              <a:latin typeface="Arial"/>
              <a:ea typeface="Arial"/>
              <a:cs typeface="Arial"/>
              <a:sym typeface="Arial"/>
            </a:endParaRPr>
          </a:p>
          <a:p>
            <a:pPr indent="0" lvl="0" marL="914400" rtl="0" algn="l">
              <a:lnSpc>
                <a:spcPct val="115000"/>
              </a:lnSpc>
              <a:spcBef>
                <a:spcPts val="0"/>
              </a:spcBef>
              <a:spcAft>
                <a:spcPts val="0"/>
              </a:spcAft>
              <a:buNone/>
            </a:pPr>
            <a:r>
              <a:rPr lang="en-US" sz="1000">
                <a:latin typeface="Courier New"/>
                <a:ea typeface="Courier New"/>
                <a:cs typeface="Courier New"/>
                <a:sym typeface="Courier New"/>
              </a:rPr>
              <a:t>o</a:t>
            </a:r>
            <a:r>
              <a:rPr lang="en-US" sz="700">
                <a:latin typeface="Times New Roman"/>
                <a:ea typeface="Times New Roman"/>
                <a:cs typeface="Times New Roman"/>
                <a:sym typeface="Times New Roman"/>
              </a:rPr>
              <a:t>   </a:t>
            </a:r>
            <a:r>
              <a:rPr lang="en-US" sz="800">
                <a:latin typeface="Arial"/>
                <a:ea typeface="Arial"/>
                <a:cs typeface="Arial"/>
                <a:sym typeface="Arial"/>
              </a:rPr>
              <a:t>Ensures labels from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 to </a:t>
            </a:r>
            <a:r>
              <a:rPr lang="en-US" sz="800">
                <a:solidFill>
                  <a:srgbClr val="188038"/>
                </a:solidFill>
                <a:latin typeface="Roboto Mono"/>
                <a:ea typeface="Roboto Mono"/>
                <a:cs typeface="Roboto Mono"/>
                <a:sym typeface="Roboto Mono"/>
              </a:rPr>
              <a:t>5</a:t>
            </a:r>
            <a:r>
              <a:rPr lang="en-US" sz="800">
                <a:latin typeface="Arial"/>
                <a:ea typeface="Arial"/>
                <a:cs typeface="Arial"/>
                <a:sym typeface="Arial"/>
              </a:rPr>
              <a:t> are shown on the x-axis for clarity.</a:t>
            </a:r>
            <a:endParaRPr sz="800">
              <a:latin typeface="Arial"/>
              <a:ea typeface="Arial"/>
              <a:cs typeface="Arial"/>
              <a:sym typeface="Arial"/>
            </a:endParaRPr>
          </a:p>
          <a:p>
            <a:pPr indent="0" lvl="0" marL="0" rtl="0" algn="l">
              <a:lnSpc>
                <a:spcPct val="115000"/>
              </a:lnSpc>
              <a:spcBef>
                <a:spcPts val="0"/>
              </a:spcBef>
              <a:spcAft>
                <a:spcPts val="0"/>
              </a:spcAft>
              <a:buNone/>
            </a:pPr>
            <a:r>
              <a:rPr lang="en-US" sz="800">
                <a:latin typeface="Arial"/>
                <a:ea typeface="Arial"/>
                <a:cs typeface="Arial"/>
                <a:sym typeface="Arial"/>
              </a:rPr>
              <a:t> </a:t>
            </a:r>
            <a:endParaRPr sz="800">
              <a:latin typeface="Arial"/>
              <a:ea typeface="Arial"/>
              <a:cs typeface="Arial"/>
              <a:sym typeface="Arial"/>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240" name="Google Shape;240;g273b30459b1_12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3b30459b1_1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73b30459b1_1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273b30459b1_12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3b30459b1_1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3b30459b1_1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273b30459b1_1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e6420f1b58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e6420f1b58_2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2e6420f1b58_2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73ab19e347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73ab19e347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73ab19e347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1" lang="en-US" sz="1000" u="sng">
                <a:solidFill>
                  <a:srgbClr val="1D1C1D"/>
                </a:solidFill>
                <a:latin typeface="Arial"/>
                <a:ea typeface="Arial"/>
                <a:cs typeface="Arial"/>
                <a:sym typeface="Arial"/>
              </a:rPr>
              <a:t>PROJECT 1 - Presentation/Guide:   ( remember visualizations should have the same format- colors, font type/size) </a:t>
            </a:r>
            <a:endParaRPr b="1" i="1" sz="1000" u="sng">
              <a:solidFill>
                <a:srgbClr val="1D1C1D"/>
              </a:solidFill>
              <a:latin typeface="Arial"/>
              <a:ea typeface="Arial"/>
              <a:cs typeface="Arial"/>
              <a:sym typeface="Arial"/>
            </a:endParaRPr>
          </a:p>
          <a:p>
            <a:pPr indent="-298450" lvl="0" marL="457200" marR="0" rtl="0" algn="l">
              <a:lnSpc>
                <a:spcPct val="115000"/>
              </a:lnSpc>
              <a:spcBef>
                <a:spcPts val="0"/>
              </a:spcBef>
              <a:spcAft>
                <a:spcPts val="0"/>
              </a:spcAft>
              <a:buClr>
                <a:srgbClr val="1D1C1D"/>
              </a:buClr>
              <a:buSzPts val="1100"/>
              <a:buAutoNum type="arabicPeriod"/>
            </a:pPr>
            <a:r>
              <a:rPr b="1" lang="en-US" sz="1000">
                <a:solidFill>
                  <a:srgbClr val="1D1C1D"/>
                </a:solidFill>
                <a:latin typeface="Arial"/>
                <a:ea typeface="Arial"/>
                <a:cs typeface="Arial"/>
                <a:sym typeface="Arial"/>
              </a:rPr>
              <a:t>Topic Overview: xxxxxx (1 min)</a:t>
            </a:r>
            <a:endParaRPr b="1" sz="1000">
              <a:solidFill>
                <a:srgbClr val="1D1C1D"/>
              </a:solidFill>
              <a:latin typeface="Arial"/>
              <a:ea typeface="Arial"/>
              <a:cs typeface="Arial"/>
              <a:sym typeface="Arial"/>
            </a:endParaRPr>
          </a:p>
          <a:p>
            <a:pPr indent="-298450" lvl="1" marL="914400" marR="0" rtl="0" algn="l">
              <a:lnSpc>
                <a:spcPct val="115000"/>
              </a:lnSpc>
              <a:spcBef>
                <a:spcPts val="0"/>
              </a:spcBef>
              <a:spcAft>
                <a:spcPts val="0"/>
              </a:spcAft>
              <a:buClr>
                <a:srgbClr val="1D1C1D"/>
              </a:buClr>
              <a:buSzPts val="1100"/>
              <a:buChar char="○"/>
            </a:pPr>
            <a:r>
              <a:rPr lang="en-US" sz="1000">
                <a:solidFill>
                  <a:srgbClr val="1D1C1D"/>
                </a:solidFill>
                <a:latin typeface="Arial"/>
                <a:ea typeface="Arial"/>
                <a:cs typeface="Arial"/>
                <a:sym typeface="Arial"/>
              </a:rPr>
              <a:t>Topic Objective</a:t>
            </a:r>
            <a:endParaRPr sz="1000">
              <a:solidFill>
                <a:srgbClr val="1D1C1D"/>
              </a:solidFill>
              <a:latin typeface="Arial"/>
              <a:ea typeface="Arial"/>
              <a:cs typeface="Arial"/>
              <a:sym typeface="Arial"/>
            </a:endParaRPr>
          </a:p>
          <a:p>
            <a:pPr indent="-298450" lvl="1" marL="914400" marR="0" rtl="0" algn="l">
              <a:lnSpc>
                <a:spcPct val="115000"/>
              </a:lnSpc>
              <a:spcBef>
                <a:spcPts val="0"/>
              </a:spcBef>
              <a:spcAft>
                <a:spcPts val="0"/>
              </a:spcAft>
              <a:buClr>
                <a:srgbClr val="1D1C1D"/>
              </a:buClr>
              <a:buSzPts val="1100"/>
              <a:buChar char="○"/>
            </a:pPr>
            <a:r>
              <a:rPr lang="en-US" sz="1000">
                <a:solidFill>
                  <a:srgbClr val="1D1C1D"/>
                </a:solidFill>
                <a:latin typeface="Arial"/>
                <a:ea typeface="Arial"/>
                <a:cs typeface="Arial"/>
                <a:sym typeface="Arial"/>
              </a:rPr>
              <a:t>Data set used </a:t>
            </a:r>
            <a:endParaRPr sz="1000">
              <a:solidFill>
                <a:srgbClr val="1D1C1D"/>
              </a:solidFill>
              <a:latin typeface="Arial"/>
              <a:ea typeface="Arial"/>
              <a:cs typeface="Arial"/>
              <a:sym typeface="Arial"/>
            </a:endParaRPr>
          </a:p>
          <a:p>
            <a:pPr indent="-298450" lvl="1" marL="914400" marR="0" rtl="0" algn="l">
              <a:lnSpc>
                <a:spcPct val="115000"/>
              </a:lnSpc>
              <a:spcBef>
                <a:spcPts val="0"/>
              </a:spcBef>
              <a:spcAft>
                <a:spcPts val="0"/>
              </a:spcAft>
              <a:buClr>
                <a:srgbClr val="1D1C1D"/>
              </a:buClr>
              <a:buSzPts val="1100"/>
              <a:buChar char="○"/>
            </a:pPr>
            <a:r>
              <a:rPr lang="en-US" sz="1000">
                <a:latin typeface="Arial"/>
                <a:ea typeface="Arial"/>
                <a:cs typeface="Arial"/>
                <a:sym typeface="Arial"/>
              </a:rPr>
              <a:t>Major findings with details to introduced by our team: </a:t>
            </a:r>
            <a:endParaRPr sz="1000">
              <a:latin typeface="Arial"/>
              <a:ea typeface="Arial"/>
              <a:cs typeface="Arial"/>
              <a:sym typeface="Arial"/>
            </a:endParaRPr>
          </a:p>
          <a:p>
            <a:pPr indent="-298450" lvl="0" marL="457200" rtl="0" algn="l">
              <a:lnSpc>
                <a:spcPct val="115000"/>
              </a:lnSpc>
              <a:spcBef>
                <a:spcPts val="0"/>
              </a:spcBef>
              <a:spcAft>
                <a:spcPts val="0"/>
              </a:spcAft>
              <a:buClr>
                <a:srgbClr val="1D1C1D"/>
              </a:buClr>
              <a:buSzPts val="1100"/>
              <a:buAutoNum type="arabicPeriod"/>
            </a:pPr>
            <a:r>
              <a:rPr b="1" lang="en-US" sz="1000">
                <a:solidFill>
                  <a:srgbClr val="1F2328"/>
                </a:solidFill>
                <a:latin typeface="Arial"/>
                <a:ea typeface="Arial"/>
                <a:cs typeface="Arial"/>
                <a:sym typeface="Arial"/>
              </a:rPr>
              <a:t>Q. (1 min)</a:t>
            </a:r>
            <a:endParaRPr b="1" sz="1000">
              <a:solidFill>
                <a:srgbClr val="1F2328"/>
              </a:solidFill>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latin typeface="Arial"/>
                <a:ea typeface="Arial"/>
                <a:cs typeface="Arial"/>
                <a:sym typeface="Arial"/>
              </a:rPr>
              <a:t> </a:t>
            </a:r>
            <a:endParaRPr sz="1000">
              <a:solidFill>
                <a:srgbClr val="1F2328"/>
              </a:solidFill>
              <a:latin typeface="Arial"/>
              <a:ea typeface="Arial"/>
              <a:cs typeface="Arial"/>
              <a:sym typeface="Arial"/>
            </a:endParaRPr>
          </a:p>
          <a:p>
            <a:pPr indent="-298450" lvl="0" marL="457200" rtl="0" algn="l">
              <a:lnSpc>
                <a:spcPct val="115000"/>
              </a:lnSpc>
              <a:spcBef>
                <a:spcPts val="0"/>
              </a:spcBef>
              <a:spcAft>
                <a:spcPts val="0"/>
              </a:spcAft>
              <a:buClr>
                <a:srgbClr val="1D1C1D"/>
              </a:buClr>
              <a:buSzPts val="1100"/>
              <a:buAutoNum type="arabicPeriod"/>
            </a:pPr>
            <a:r>
              <a:rPr b="1" lang="en-US" sz="1000">
                <a:solidFill>
                  <a:srgbClr val="1F2328"/>
                </a:solidFill>
                <a:latin typeface="Arial"/>
                <a:ea typeface="Arial"/>
                <a:cs typeface="Arial"/>
                <a:sym typeface="Arial"/>
              </a:rPr>
              <a:t>Q. (1 min)</a:t>
            </a:r>
            <a:endParaRPr b="1" sz="1000">
              <a:solidFill>
                <a:srgbClr val="1F2328"/>
              </a:solidFill>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latin typeface="Arial"/>
                <a:ea typeface="Arial"/>
                <a:cs typeface="Arial"/>
                <a:sym typeface="Arial"/>
              </a:rPr>
              <a:t> </a:t>
            </a:r>
            <a:endParaRPr sz="1000">
              <a:solidFill>
                <a:srgbClr val="1F2328"/>
              </a:solidFill>
              <a:latin typeface="Arial"/>
              <a:ea typeface="Arial"/>
              <a:cs typeface="Arial"/>
              <a:sym typeface="Arial"/>
            </a:endParaRPr>
          </a:p>
          <a:p>
            <a:pPr indent="-298450" lvl="0" marL="457200" rtl="0" algn="l">
              <a:lnSpc>
                <a:spcPct val="115000"/>
              </a:lnSpc>
              <a:spcBef>
                <a:spcPts val="0"/>
              </a:spcBef>
              <a:spcAft>
                <a:spcPts val="0"/>
              </a:spcAft>
              <a:buClr>
                <a:srgbClr val="1D1C1D"/>
              </a:buClr>
              <a:buSzPts val="1100"/>
              <a:buAutoNum type="arabicPeriod"/>
            </a:pPr>
            <a:r>
              <a:rPr b="1" lang="en-US" sz="1000">
                <a:solidFill>
                  <a:srgbClr val="1F2328"/>
                </a:solidFill>
                <a:latin typeface="Arial"/>
                <a:ea typeface="Arial"/>
                <a:cs typeface="Arial"/>
                <a:sym typeface="Arial"/>
              </a:rPr>
              <a:t>Q. (1 min)</a:t>
            </a:r>
            <a:endParaRPr b="1" sz="1000">
              <a:solidFill>
                <a:srgbClr val="1F2328"/>
              </a:solidFill>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latin typeface="Arial"/>
                <a:ea typeface="Arial"/>
                <a:cs typeface="Arial"/>
                <a:sym typeface="Arial"/>
              </a:rPr>
              <a:t> </a:t>
            </a:r>
            <a:endParaRPr sz="1000">
              <a:solidFill>
                <a:srgbClr val="1F2328"/>
              </a:solidFill>
              <a:latin typeface="Arial"/>
              <a:ea typeface="Arial"/>
              <a:cs typeface="Arial"/>
              <a:sym typeface="Arial"/>
            </a:endParaRPr>
          </a:p>
          <a:p>
            <a:pPr indent="-298450" lvl="0" marL="457200" rtl="0" algn="l">
              <a:lnSpc>
                <a:spcPct val="115000"/>
              </a:lnSpc>
              <a:spcBef>
                <a:spcPts val="0"/>
              </a:spcBef>
              <a:spcAft>
                <a:spcPts val="0"/>
              </a:spcAft>
              <a:buClr>
                <a:srgbClr val="1D1C1D"/>
              </a:buClr>
              <a:buSzPts val="1100"/>
              <a:buAutoNum type="arabicPeriod"/>
            </a:pPr>
            <a:r>
              <a:rPr b="1" lang="en-US" sz="1000">
                <a:solidFill>
                  <a:srgbClr val="1F2328"/>
                </a:solidFill>
                <a:latin typeface="Arial"/>
                <a:ea typeface="Arial"/>
                <a:cs typeface="Arial"/>
                <a:sym typeface="Arial"/>
              </a:rPr>
              <a:t>Q. (1 min)</a:t>
            </a:r>
            <a:endParaRPr b="1" sz="1000">
              <a:solidFill>
                <a:srgbClr val="1F2328"/>
              </a:solidFill>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latin typeface="Arial"/>
                <a:ea typeface="Arial"/>
                <a:cs typeface="Arial"/>
                <a:sym typeface="Arial"/>
              </a:rPr>
              <a:t> </a:t>
            </a:r>
            <a:endParaRPr sz="1000">
              <a:solidFill>
                <a:srgbClr val="1F2328"/>
              </a:solidFill>
              <a:latin typeface="Arial"/>
              <a:ea typeface="Arial"/>
              <a:cs typeface="Arial"/>
              <a:sym typeface="Arial"/>
            </a:endParaRPr>
          </a:p>
          <a:p>
            <a:pPr indent="-298450" lvl="0" marL="457200" rtl="0" algn="l">
              <a:lnSpc>
                <a:spcPct val="115000"/>
              </a:lnSpc>
              <a:spcBef>
                <a:spcPts val="0"/>
              </a:spcBef>
              <a:spcAft>
                <a:spcPts val="0"/>
              </a:spcAft>
              <a:buClr>
                <a:srgbClr val="1F2328"/>
              </a:buClr>
              <a:buSzPts val="1100"/>
              <a:buAutoNum type="arabicPeriod"/>
            </a:pPr>
            <a:r>
              <a:rPr b="1" lang="en-US" sz="1000">
                <a:solidFill>
                  <a:srgbClr val="1F2328"/>
                </a:solidFill>
                <a:latin typeface="Arial"/>
                <a:ea typeface="Arial"/>
                <a:cs typeface="Arial"/>
                <a:sym typeface="Arial"/>
              </a:rPr>
              <a:t>Conclusion / Summary of each section :(1 min) </a:t>
            </a:r>
            <a:endParaRPr b="1" sz="1000">
              <a:solidFill>
                <a:srgbClr val="1F2328"/>
              </a:solidFill>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highlight>
                  <a:srgbClr val="F6B26B"/>
                </a:highlight>
                <a:latin typeface="Arial"/>
                <a:ea typeface="Arial"/>
                <a:cs typeface="Arial"/>
                <a:sym typeface="Arial"/>
              </a:rPr>
              <a:t>x</a:t>
            </a:r>
            <a:endParaRPr sz="1000">
              <a:solidFill>
                <a:srgbClr val="1F2328"/>
              </a:solidFill>
              <a:highlight>
                <a:srgbClr val="F6B26B"/>
              </a:highlight>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highlight>
                  <a:srgbClr val="F6B26B"/>
                </a:highlight>
                <a:latin typeface="Arial"/>
                <a:ea typeface="Arial"/>
                <a:cs typeface="Arial"/>
                <a:sym typeface="Arial"/>
              </a:rPr>
              <a:t>x</a:t>
            </a:r>
            <a:endParaRPr sz="1000">
              <a:solidFill>
                <a:srgbClr val="1F2328"/>
              </a:solidFill>
              <a:highlight>
                <a:srgbClr val="F6B26B"/>
              </a:highlight>
              <a:latin typeface="Arial"/>
              <a:ea typeface="Arial"/>
              <a:cs typeface="Arial"/>
              <a:sym typeface="Arial"/>
            </a:endParaRPr>
          </a:p>
          <a:p>
            <a:pPr indent="-298450" lvl="1" marL="914400" rtl="0" algn="l">
              <a:lnSpc>
                <a:spcPct val="115000"/>
              </a:lnSpc>
              <a:spcBef>
                <a:spcPts val="0"/>
              </a:spcBef>
              <a:spcAft>
                <a:spcPts val="0"/>
              </a:spcAft>
              <a:buClr>
                <a:srgbClr val="1F2328"/>
              </a:buClr>
              <a:buSzPts val="1100"/>
              <a:buChar char="○"/>
            </a:pPr>
            <a:r>
              <a:rPr lang="en-US" sz="1000">
                <a:solidFill>
                  <a:srgbClr val="1F2328"/>
                </a:solidFill>
                <a:latin typeface="Arial"/>
                <a:ea typeface="Arial"/>
                <a:cs typeface="Arial"/>
                <a:sym typeface="Arial"/>
              </a:rPr>
              <a:t>x</a:t>
            </a:r>
            <a:endParaRPr sz="1000">
              <a:solidFill>
                <a:srgbClr val="1F2328"/>
              </a:solidFill>
              <a:latin typeface="Arial"/>
              <a:ea typeface="Arial"/>
              <a:cs typeface="Arial"/>
              <a:sym typeface="Arial"/>
            </a:endParaRPr>
          </a:p>
          <a:p>
            <a:pPr indent="-298450" lvl="0" marL="457200" rtl="0" algn="l">
              <a:lnSpc>
                <a:spcPct val="115000"/>
              </a:lnSpc>
              <a:spcBef>
                <a:spcPts val="0"/>
              </a:spcBef>
              <a:spcAft>
                <a:spcPts val="0"/>
              </a:spcAft>
              <a:buClr>
                <a:srgbClr val="1F2328"/>
              </a:buClr>
              <a:buSzPts val="1100"/>
              <a:buAutoNum type="arabicPeriod"/>
            </a:pPr>
            <a:r>
              <a:rPr b="1" lang="en-US" sz="1000">
                <a:solidFill>
                  <a:srgbClr val="1F2328"/>
                </a:solidFill>
                <a:latin typeface="Arial"/>
                <a:ea typeface="Arial"/>
                <a:cs typeface="Arial"/>
                <a:sym typeface="Arial"/>
              </a:rPr>
              <a:t>Thank You / Questions </a:t>
            </a:r>
            <a:endParaRPr b="1" sz="1000">
              <a:solidFill>
                <a:srgbClr val="1F2328"/>
              </a:solidFill>
              <a:latin typeface="Arial"/>
              <a:ea typeface="Arial"/>
              <a:cs typeface="Arial"/>
              <a:sym typeface="Arial"/>
            </a:endParaRPr>
          </a:p>
          <a:p>
            <a:pPr indent="0" lvl="0" marL="457200" rtl="0" algn="l">
              <a:lnSpc>
                <a:spcPct val="115000"/>
              </a:lnSpc>
              <a:spcBef>
                <a:spcPts val="1200"/>
              </a:spcBef>
              <a:spcAft>
                <a:spcPts val="0"/>
              </a:spcAft>
              <a:buNone/>
            </a:pPr>
            <a:r>
              <a:t/>
            </a:r>
            <a:endParaRPr b="1" i="1" sz="1150" u="sng">
              <a:solidFill>
                <a:srgbClr val="1D1C1D"/>
              </a:solidFill>
              <a:latin typeface="Arial"/>
              <a:ea typeface="Arial"/>
              <a:cs typeface="Arial"/>
              <a:sym typeface="Arial"/>
            </a:endParaRPr>
          </a:p>
          <a:p>
            <a:pPr indent="0" lvl="0" marL="0" rtl="0" algn="l">
              <a:spcBef>
                <a:spcPts val="1200"/>
              </a:spcBef>
              <a:spcAft>
                <a:spcPts val="0"/>
              </a:spcAft>
              <a:buNone/>
            </a:pPr>
            <a:r>
              <a:t/>
            </a:r>
            <a:endParaRPr/>
          </a:p>
        </p:txBody>
      </p:sp>
      <p:sp>
        <p:nvSpPr>
          <p:cNvPr id="142" name="Google Shape;14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73b30459b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73b30459b1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73b30459b1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73b30459b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73b30459b1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73b30459b1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73ab19e347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73ab19e347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273ab19e347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3b30459b1_4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3b30459b1_4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273b30459b1_4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3b30459b1_4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73b30459b1_4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73b30459b1_4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73b30459b1_4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73b30459b1_4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273b30459b1_4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73b30459b1_14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73b30459b1_14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273b30459b1_14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3b30459b1_14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73b30459b1_14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273b30459b1_14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73b6d2ca72_3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73b6d2ca72_3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273b6d2ca72_3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73b6d2ca72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73b6d2ca72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g273b6d2ca72_3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5fc06d1a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5fc06d1a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survey results = one-time, not time-bound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Candidacy Rating</a:t>
            </a:r>
            <a:r>
              <a:rPr lang="en-US" sz="1100">
                <a:latin typeface="Arial"/>
                <a:ea typeface="Arial"/>
                <a:cs typeface="Arial"/>
                <a:sym typeface="Arial"/>
              </a:rPr>
              <a:t>: Expected to represent how individuals are rated based on their candidacy criteria, possibly indicating </a:t>
            </a:r>
            <a:r>
              <a:rPr lang="en-US" sz="1100">
                <a:latin typeface="Arial"/>
                <a:ea typeface="Arial"/>
                <a:cs typeface="Arial"/>
                <a:sym typeface="Arial"/>
              </a:rPr>
              <a:t>propensity</a:t>
            </a:r>
            <a:r>
              <a:rPr lang="en-US" sz="1100">
                <a:latin typeface="Arial"/>
                <a:ea typeface="Arial"/>
                <a:cs typeface="Arial"/>
                <a:sym typeface="Arial"/>
              </a:rPr>
              <a:t> to </a:t>
            </a:r>
            <a:r>
              <a:rPr lang="en-US" sz="1100">
                <a:latin typeface="Arial"/>
                <a:ea typeface="Arial"/>
                <a:cs typeface="Arial"/>
                <a:sym typeface="Arial"/>
              </a:rPr>
              <a:t>mental</a:t>
            </a:r>
            <a:r>
              <a:rPr lang="en-US" sz="1100">
                <a:latin typeface="Arial"/>
                <a:ea typeface="Arial"/>
                <a:cs typeface="Arial"/>
                <a:sym typeface="Arial"/>
              </a:rPr>
              <a:t> health issues. e.g. </a:t>
            </a:r>
            <a:r>
              <a:rPr lang="en-US" sz="1100">
                <a:latin typeface="Arial"/>
                <a:ea typeface="Arial"/>
                <a:cs typeface="Arial"/>
                <a:sym typeface="Arial"/>
              </a:rPr>
              <a:t>where higher values indicate a higher propensity to experience mental health issues. Candidacy rating is the sum of value(s)* for unique columns in a given row.</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Mental Health Severity</a:t>
            </a:r>
            <a:r>
              <a:rPr lang="en-US" sz="1100">
                <a:latin typeface="Arial"/>
                <a:ea typeface="Arial"/>
                <a:cs typeface="Arial"/>
                <a:sym typeface="Arial"/>
              </a:rPr>
              <a:t>: Expected to represent the severity of mental health conditions, where higher values indicate more severe conditions.</a:t>
            </a:r>
            <a:endParaRPr sz="1100">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df_candidacy = pd.DataFrame()df_candidacy['candidacy'] = (df_factors['family_history']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                             df_factors['treatment']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df_factors['growing_stress']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df_factors['changes_habits']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df_factors['mental_health_history'])</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Calculate unique severity DataFrame from </a:t>
            </a:r>
            <a:r>
              <a:rPr lang="en-US" sz="1150">
                <a:solidFill>
                  <a:srgbClr val="1D1C1D"/>
                </a:solidFill>
                <a:highlight>
                  <a:srgbClr val="F8F8F8"/>
                </a:highlight>
                <a:latin typeface="Arial"/>
                <a:ea typeface="Arial"/>
                <a:cs typeface="Arial"/>
                <a:sym typeface="Arial"/>
              </a:rPr>
              <a:t>candidacy</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df_severity = pd.DataFrame()</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df_severity['severity'] =  df_factors['coping_struggles']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df_factors['mood_swings']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50">
                <a:solidFill>
                  <a:srgbClr val="1D1C1D"/>
                </a:solidFill>
                <a:highlight>
                  <a:srgbClr val="F8F8F8"/>
                </a:highlight>
                <a:latin typeface="Arial"/>
                <a:ea typeface="Arial"/>
                <a:cs typeface="Arial"/>
                <a:sym typeface="Arial"/>
              </a:rPr>
              <a:t>                           df_factors['work_interest'] +</a:t>
            </a:r>
            <a:endParaRPr sz="1150">
              <a:solidFill>
                <a:srgbClr val="1D1C1D"/>
              </a:solidFill>
              <a:highlight>
                <a:srgbClr val="F8F8F8"/>
              </a:highlight>
              <a:latin typeface="Arial"/>
              <a:ea typeface="Arial"/>
              <a:cs typeface="Arial"/>
              <a:sym typeface="Arial"/>
            </a:endParaRPr>
          </a:p>
          <a:p>
            <a:pPr indent="0" lvl="0" marL="0" rtl="0" algn="l">
              <a:spcBef>
                <a:spcPts val="0"/>
              </a:spcBef>
              <a:spcAft>
                <a:spcPts val="0"/>
              </a:spcAft>
              <a:buNone/>
            </a:pPr>
            <a:r>
              <a:rPr lang="en-US" sz="1150">
                <a:solidFill>
                  <a:srgbClr val="1D1C1D"/>
                </a:solidFill>
                <a:highlight>
                  <a:srgbClr val="F8F8F8"/>
                </a:highlight>
                <a:latin typeface="Arial"/>
                <a:ea typeface="Arial"/>
                <a:cs typeface="Arial"/>
                <a:sym typeface="Arial"/>
              </a:rPr>
              <a:t>                           df_factors['social_weakness'])'''</a:t>
            </a:r>
            <a:endParaRPr/>
          </a:p>
        </p:txBody>
      </p:sp>
      <p:sp>
        <p:nvSpPr>
          <p:cNvPr id="149" name="Google Shape;149;g2e5fc06d1a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73b6d2ca72_3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73b6d2ca72_3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73b6d2ca72_3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73b6d2ca72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73b6d2ca72_3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73b6d2ca72_3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3b6d2ca72_3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3b6d2ca72_3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g273b6d2ca72_3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73c195cf89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73c195cf89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273c195cf89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73b30459b1_8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73b30459b1_8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73b30459b1_8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73b30459b1_8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73b30459b1_8_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273b30459b1_8_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73b30459b1_4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73b30459b1_4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g273b30459b1_4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73b30459b1_8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73b30459b1_8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g273b30459b1_8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73b30459b1_8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73b30459b1_8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g273b30459b1_8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73ab19e347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73ab19e347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dropping columns, there is a cleaner </a:t>
            </a:r>
            <a:r>
              <a:rPr lang="en-US"/>
              <a:t>division</a:t>
            </a:r>
            <a:r>
              <a:rPr lang="en-US"/>
              <a:t> across mapping candidacy rating and mental health severity for both family history and treatment</a:t>
            </a:r>
            <a:endParaRPr/>
          </a:p>
        </p:txBody>
      </p:sp>
      <p:sp>
        <p:nvSpPr>
          <p:cNvPr id="425" name="Google Shape;425;g273ab19e347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73ab19e347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73ab19e347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73ab19e347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73b30459b1_8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73b30459b1_8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273b30459b1_8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medium chi squared represents predictability, pvalue shows that null can be rejected</a:t>
            </a:r>
            <a:endParaRPr/>
          </a:p>
        </p:txBody>
      </p:sp>
      <p:sp>
        <p:nvSpPr>
          <p:cNvPr id="445" name="Google Shape;44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3b30459b1_8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data keeps its integrity</a:t>
            </a:r>
            <a:endParaRPr/>
          </a:p>
        </p:txBody>
      </p:sp>
      <p:sp>
        <p:nvSpPr>
          <p:cNvPr id="454" name="Google Shape;454;g273b30459b1_8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73b30459b1_8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73b30459b1_8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g273b30459b1_8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3" name="Google Shape;47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5fc06d1a5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5fc06d1a5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g2e5fc06d1a5_0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5" name="Google Shape;48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73b30459b1_4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73b30459b1_4_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273b30459b1_4_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3b30459b1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3b30459b1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dumping</a:t>
            </a:r>
            <a:r>
              <a:rPr lang="en-US"/>
              <a:t> in data description info </a:t>
            </a:r>
            <a:endParaRPr/>
          </a:p>
          <a:p>
            <a:pPr indent="0" lvl="0" marL="0" rtl="0" algn="l">
              <a:spcBef>
                <a:spcPts val="0"/>
              </a:spcBef>
              <a:spcAft>
                <a:spcPts val="0"/>
              </a:spcAft>
              <a:buNone/>
            </a:pPr>
            <a:r>
              <a:rPr lang="en-US"/>
              <a:t>key info</a:t>
            </a:r>
            <a:endParaRPr/>
          </a:p>
        </p:txBody>
      </p:sp>
      <p:sp>
        <p:nvSpPr>
          <p:cNvPr id="500" name="Google Shape;500;g273b30459b1_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e520b511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e520b511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2e520b511d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3b30459b1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73b30459b1_4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73b30459b1_4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73ab19e34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73ab19e34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273ab19e347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e5fc06d1a5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e5fc06d1a5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2e5fc06d1a5_1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5fc06d1a5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5fc06d1a5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e5fc06d1a5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e5fc06d1a5_1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e5fc06d1a5_1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e5fc06d1a5_1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3b30459b1_4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3b30459b1_4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73b30459b1_4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solidFill>
          <a:srgbClr val="F2E5CF"/>
        </a:solidFill>
      </p:bgPr>
    </p:bg>
    <p:spTree>
      <p:nvGrpSpPr>
        <p:cNvPr id="22" name="Shape 22"/>
        <p:cNvGrpSpPr/>
        <p:nvPr/>
      </p:nvGrpSpPr>
      <p:grpSpPr>
        <a:xfrm>
          <a:off x="0" y="0"/>
          <a:ext cx="0" cy="0"/>
          <a:chOff x="0" y="0"/>
          <a:chExt cx="0" cy="0"/>
        </a:xfrm>
      </p:grpSpPr>
      <p:cxnSp>
        <p:nvCxnSpPr>
          <p:cNvPr id="23" name="Google Shape;23;p11"/>
          <p:cNvCxnSpPr/>
          <p:nvPr/>
        </p:nvCxnSpPr>
        <p:spPr>
          <a:xfrm flipH="1">
            <a:off x="0" y="0"/>
            <a:ext cx="3119718" cy="68580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24" name="Google Shape;24;p11"/>
          <p:cNvCxnSpPr/>
          <p:nvPr/>
        </p:nvCxnSpPr>
        <p:spPr>
          <a:xfrm flipH="1">
            <a:off x="0" y="0"/>
            <a:ext cx="903768" cy="6543675"/>
          </a:xfrm>
          <a:prstGeom prst="straightConnector1">
            <a:avLst/>
          </a:prstGeom>
          <a:noFill/>
          <a:ln cap="flat" cmpd="sng" w="12700">
            <a:solidFill>
              <a:schemeClr val="accent3">
                <a:alpha val="69803"/>
              </a:schemeClr>
            </a:solidFill>
            <a:prstDash val="solid"/>
            <a:miter lim="800000"/>
            <a:headEnd len="sm" w="sm" type="none"/>
            <a:tailEnd len="sm" w="sm" type="none"/>
          </a:ln>
        </p:spPr>
      </p:cxnSp>
      <p:sp>
        <p:nvSpPr>
          <p:cNvPr id="25" name="Google Shape;25;p11"/>
          <p:cNvSpPr txBox="1"/>
          <p:nvPr>
            <p:ph type="ctrTitle"/>
          </p:nvPr>
        </p:nvSpPr>
        <p:spPr>
          <a:xfrm>
            <a:off x="857468" y="486137"/>
            <a:ext cx="5427584" cy="359972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400"/>
              <a:buFont typeface="Play"/>
              <a:buNone/>
              <a:defRPr sz="44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1"/>
          <p:cNvSpPr/>
          <p:nvPr>
            <p:ph idx="2" type="pic"/>
          </p:nvPr>
        </p:nvSpPr>
        <p:spPr>
          <a:xfrm>
            <a:off x="5624774" y="-6713"/>
            <a:ext cx="6578801" cy="6894576"/>
          </a:xfrm>
          <a:prstGeom prst="rect">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20"/>
          <p:cNvSpPr txBox="1"/>
          <p:nvPr>
            <p:ph idx="1" type="body"/>
          </p:nvPr>
        </p:nvSpPr>
        <p:spPr>
          <a:xfrm>
            <a:off x="839788" y="1734325"/>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20"/>
          <p:cNvSpPr txBox="1"/>
          <p:nvPr>
            <p:ph idx="2" type="body"/>
          </p:nvPr>
        </p:nvSpPr>
        <p:spPr>
          <a:xfrm>
            <a:off x="839788" y="2558237"/>
            <a:ext cx="5157787"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20"/>
          <p:cNvSpPr txBox="1"/>
          <p:nvPr>
            <p:ph idx="3" type="body"/>
          </p:nvPr>
        </p:nvSpPr>
        <p:spPr>
          <a:xfrm>
            <a:off x="6172200" y="1734325"/>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600"/>
              <a:buNone/>
              <a:defRPr b="1" sz="2000" cap="none"/>
            </a:lvl1pPr>
            <a:lvl2pPr indent="-228600" lvl="1" marL="914400" algn="l">
              <a:lnSpc>
                <a:spcPct val="100000"/>
              </a:lnSpc>
              <a:spcBef>
                <a:spcPts val="500"/>
              </a:spcBef>
              <a:spcAft>
                <a:spcPts val="0"/>
              </a:spcAft>
              <a:buClr>
                <a:schemeClr val="dk2"/>
              </a:buClr>
              <a:buSzPts val="1600"/>
              <a:buNone/>
              <a:defRPr b="1" sz="2000"/>
            </a:lvl2pPr>
            <a:lvl3pPr indent="-228600" lvl="2" marL="1371600" algn="l">
              <a:lnSpc>
                <a:spcPct val="100000"/>
              </a:lnSpc>
              <a:spcBef>
                <a:spcPts val="500"/>
              </a:spcBef>
              <a:spcAft>
                <a:spcPts val="0"/>
              </a:spcAft>
              <a:buClr>
                <a:schemeClr val="dk2"/>
              </a:buClr>
              <a:buSzPts val="1440"/>
              <a:buNone/>
              <a:defRPr b="1" sz="1800"/>
            </a:lvl3pPr>
            <a:lvl4pPr indent="-228600" lvl="3" marL="1828800" algn="l">
              <a:lnSpc>
                <a:spcPct val="100000"/>
              </a:lnSpc>
              <a:spcBef>
                <a:spcPts val="500"/>
              </a:spcBef>
              <a:spcAft>
                <a:spcPts val="0"/>
              </a:spcAft>
              <a:buClr>
                <a:schemeClr val="dk2"/>
              </a:buClr>
              <a:buSzPts val="1280"/>
              <a:buNone/>
              <a:defRPr b="1" sz="1600"/>
            </a:lvl4pPr>
            <a:lvl5pPr indent="-228600" lvl="4" marL="2286000" algn="l">
              <a:lnSpc>
                <a:spcPct val="100000"/>
              </a:lnSpc>
              <a:spcBef>
                <a:spcPts val="500"/>
              </a:spcBef>
              <a:spcAft>
                <a:spcPts val="0"/>
              </a:spcAft>
              <a:buClr>
                <a:schemeClr val="dk2"/>
              </a:buClr>
              <a:buSzPts val="128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20"/>
          <p:cNvSpPr txBox="1"/>
          <p:nvPr>
            <p:ph idx="4" type="body"/>
          </p:nvPr>
        </p:nvSpPr>
        <p:spPr>
          <a:xfrm>
            <a:off x="6172200" y="2558237"/>
            <a:ext cx="5183188" cy="368458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0"/>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0"/>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0"/>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1"/>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21"/>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1"/>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1"/>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391160" lvl="0" marL="457200" algn="l">
              <a:lnSpc>
                <a:spcPct val="100000"/>
              </a:lnSpc>
              <a:spcBef>
                <a:spcPts val="1000"/>
              </a:spcBef>
              <a:spcAft>
                <a:spcPts val="0"/>
              </a:spcAft>
              <a:buClr>
                <a:schemeClr val="dk2"/>
              </a:buClr>
              <a:buSzPts val="2560"/>
              <a:buChar char="•"/>
              <a:defRPr sz="3200"/>
            </a:lvl1pPr>
            <a:lvl2pPr indent="-370840" lvl="1" marL="914400" algn="l">
              <a:lnSpc>
                <a:spcPct val="100000"/>
              </a:lnSpc>
              <a:spcBef>
                <a:spcPts val="500"/>
              </a:spcBef>
              <a:spcAft>
                <a:spcPts val="0"/>
              </a:spcAft>
              <a:buClr>
                <a:schemeClr val="dk2"/>
              </a:buClr>
              <a:buSzPts val="2240"/>
              <a:buChar char="•"/>
              <a:defRPr sz="2800"/>
            </a:lvl2pPr>
            <a:lvl3pPr indent="-350519" lvl="2" marL="1371600" algn="l">
              <a:lnSpc>
                <a:spcPct val="100000"/>
              </a:lnSpc>
              <a:spcBef>
                <a:spcPts val="500"/>
              </a:spcBef>
              <a:spcAft>
                <a:spcPts val="0"/>
              </a:spcAft>
              <a:buClr>
                <a:schemeClr val="dk2"/>
              </a:buClr>
              <a:buSzPts val="1920"/>
              <a:buChar char="•"/>
              <a:defRPr sz="2400"/>
            </a:lvl3pPr>
            <a:lvl4pPr indent="-330200" lvl="3" marL="1828800" algn="l">
              <a:lnSpc>
                <a:spcPct val="100000"/>
              </a:lnSpc>
              <a:spcBef>
                <a:spcPts val="500"/>
              </a:spcBef>
              <a:spcAft>
                <a:spcPts val="0"/>
              </a:spcAft>
              <a:buClr>
                <a:schemeClr val="dk2"/>
              </a:buClr>
              <a:buSzPts val="1600"/>
              <a:buChar char="•"/>
              <a:defRPr sz="2000"/>
            </a:lvl4pPr>
            <a:lvl5pPr indent="-330200" lvl="4" marL="2286000" algn="l">
              <a:lnSpc>
                <a:spcPct val="100000"/>
              </a:lnSpc>
              <a:spcBef>
                <a:spcPts val="500"/>
              </a:spcBef>
              <a:spcAft>
                <a:spcPts val="0"/>
              </a:spcAft>
              <a:buClr>
                <a:schemeClr val="dk2"/>
              </a:buClr>
              <a:buSzPts val="16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8" name="Google Shape;108;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9" name="Google Shape;109;p23"/>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3"/>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3"/>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2" name="Shape 112"/>
        <p:cNvGrpSpPr/>
        <p:nvPr/>
      </p:nvGrpSpPr>
      <p:grpSpPr>
        <a:xfrm>
          <a:off x="0" y="0"/>
          <a:ext cx="0" cy="0"/>
          <a:chOff x="0" y="0"/>
          <a:chExt cx="0" cy="0"/>
        </a:xfrm>
      </p:grpSpPr>
      <p:sp>
        <p:nvSpPr>
          <p:cNvPr id="113" name="Google Shape;113;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24"/>
          <p:cNvSpPr/>
          <p:nvPr>
            <p:ph idx="2" type="pic"/>
          </p:nvPr>
        </p:nvSpPr>
        <p:spPr>
          <a:xfrm>
            <a:off x="5183188" y="987425"/>
            <a:ext cx="6172200" cy="4873625"/>
          </a:xfrm>
          <a:prstGeom prst="rect">
            <a:avLst/>
          </a:prstGeom>
          <a:noFill/>
          <a:ln>
            <a:noFill/>
          </a:ln>
        </p:spPr>
      </p:sp>
      <p:sp>
        <p:nvSpPr>
          <p:cNvPr id="115" name="Google Shape;115;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2"/>
              </a:buClr>
              <a:buSzPts val="1280"/>
              <a:buNone/>
              <a:defRPr sz="1600"/>
            </a:lvl1pPr>
            <a:lvl2pPr indent="-228600" lvl="1" marL="914400" algn="l">
              <a:lnSpc>
                <a:spcPct val="100000"/>
              </a:lnSpc>
              <a:spcBef>
                <a:spcPts val="500"/>
              </a:spcBef>
              <a:spcAft>
                <a:spcPts val="0"/>
              </a:spcAft>
              <a:buClr>
                <a:schemeClr val="dk2"/>
              </a:buClr>
              <a:buSzPts val="1120"/>
              <a:buNone/>
              <a:defRPr sz="1400"/>
            </a:lvl2pPr>
            <a:lvl3pPr indent="-228600" lvl="2" marL="1371600" algn="l">
              <a:lnSpc>
                <a:spcPct val="100000"/>
              </a:lnSpc>
              <a:spcBef>
                <a:spcPts val="500"/>
              </a:spcBef>
              <a:spcAft>
                <a:spcPts val="0"/>
              </a:spcAft>
              <a:buClr>
                <a:schemeClr val="dk2"/>
              </a:buClr>
              <a:buSzPts val="960"/>
              <a:buNone/>
              <a:defRPr sz="1200"/>
            </a:lvl3pPr>
            <a:lvl4pPr indent="-228600" lvl="3" marL="1828800" algn="l">
              <a:lnSpc>
                <a:spcPct val="100000"/>
              </a:lnSpc>
              <a:spcBef>
                <a:spcPts val="500"/>
              </a:spcBef>
              <a:spcAft>
                <a:spcPts val="0"/>
              </a:spcAft>
              <a:buClr>
                <a:schemeClr val="dk2"/>
              </a:buClr>
              <a:buSzPts val="800"/>
              <a:buNone/>
              <a:defRPr sz="1000"/>
            </a:lvl4pPr>
            <a:lvl5pPr indent="-228600" lvl="4" marL="2286000" algn="l">
              <a:lnSpc>
                <a:spcPct val="100000"/>
              </a:lnSpc>
              <a:spcBef>
                <a:spcPts val="500"/>
              </a:spcBef>
              <a:spcAft>
                <a:spcPts val="0"/>
              </a:spcAft>
              <a:buClr>
                <a:schemeClr val="dk2"/>
              </a:buClr>
              <a:buSzPts val="8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16" name="Google Shape;116;p24"/>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4"/>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4"/>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9" name="Shape 119"/>
        <p:cNvGrpSpPr/>
        <p:nvPr/>
      </p:nvGrpSpPr>
      <p:grpSpPr>
        <a:xfrm>
          <a:off x="0" y="0"/>
          <a:ext cx="0" cy="0"/>
          <a:chOff x="0" y="0"/>
          <a:chExt cx="0" cy="0"/>
        </a:xfrm>
      </p:grpSpPr>
      <p:sp>
        <p:nvSpPr>
          <p:cNvPr id="120" name="Google Shape;120;p25"/>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5"/>
          <p:cNvSpPr txBox="1"/>
          <p:nvPr>
            <p:ph idx="1" type="body"/>
          </p:nvPr>
        </p:nvSpPr>
        <p:spPr>
          <a:xfrm rot="5400000">
            <a:off x="4083788" y="-931234"/>
            <a:ext cx="4024424" cy="99060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2" name="Google Shape;122;p25"/>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5"/>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5"/>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5" name="Shape 125"/>
        <p:cNvGrpSpPr/>
        <p:nvPr/>
      </p:nvGrpSpPr>
      <p:grpSpPr>
        <a:xfrm>
          <a:off x="0" y="0"/>
          <a:ext cx="0" cy="0"/>
          <a:chOff x="0" y="0"/>
          <a:chExt cx="0" cy="0"/>
        </a:xfrm>
      </p:grpSpPr>
      <p:sp>
        <p:nvSpPr>
          <p:cNvPr id="126" name="Google Shape;126;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2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2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27" name="Shape 27"/>
        <p:cNvGrpSpPr/>
        <p:nvPr/>
      </p:nvGrpSpPr>
      <p:grpSpPr>
        <a:xfrm>
          <a:off x="0" y="0"/>
          <a:ext cx="0" cy="0"/>
          <a:chOff x="0" y="0"/>
          <a:chExt cx="0" cy="0"/>
        </a:xfrm>
      </p:grpSpPr>
      <p:sp>
        <p:nvSpPr>
          <p:cNvPr id="28" name="Google Shape;28;p12"/>
          <p:cNvSpPr/>
          <p:nvPr/>
        </p:nvSpPr>
        <p:spPr>
          <a:xfrm>
            <a:off x="-42863" y="0"/>
            <a:ext cx="4658392" cy="6858000"/>
          </a:xfrm>
          <a:custGeom>
            <a:rect b="b" l="l" r="r" t="t"/>
            <a:pathLst>
              <a:path extrusionOk="0" h="6858000" w="4658392">
                <a:moveTo>
                  <a:pt x="0" y="0"/>
                </a:moveTo>
                <a:lnTo>
                  <a:pt x="4658392" y="0"/>
                </a:lnTo>
                <a:lnTo>
                  <a:pt x="2820797" y="6858000"/>
                </a:lnTo>
                <a:lnTo>
                  <a:pt x="0" y="6858000"/>
                </a:ln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29" name="Google Shape;29;p12"/>
          <p:cNvCxnSpPr/>
          <p:nvPr/>
        </p:nvCxnSpPr>
        <p:spPr>
          <a:xfrm rot="10800000">
            <a:off x="-42863" y="5791200"/>
            <a:ext cx="6286501" cy="1066801"/>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30" name="Google Shape;30;p12"/>
          <p:cNvCxnSpPr/>
          <p:nvPr/>
        </p:nvCxnSpPr>
        <p:spPr>
          <a:xfrm flipH="1">
            <a:off x="0" y="0"/>
            <a:ext cx="3119718" cy="68580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31" name="Google Shape;31;p12"/>
          <p:cNvCxnSpPr/>
          <p:nvPr/>
        </p:nvCxnSpPr>
        <p:spPr>
          <a:xfrm flipH="1">
            <a:off x="0" y="0"/>
            <a:ext cx="903768" cy="6543675"/>
          </a:xfrm>
          <a:prstGeom prst="straightConnector1">
            <a:avLst/>
          </a:prstGeom>
          <a:noFill/>
          <a:ln cap="flat" cmpd="sng" w="12700">
            <a:solidFill>
              <a:schemeClr val="accent3">
                <a:alpha val="69803"/>
              </a:schemeClr>
            </a:solidFill>
            <a:prstDash val="solid"/>
            <a:miter lim="800000"/>
            <a:headEnd len="sm" w="sm" type="none"/>
            <a:tailEnd len="sm" w="sm" type="none"/>
          </a:ln>
        </p:spPr>
      </p:cxnSp>
      <p:sp>
        <p:nvSpPr>
          <p:cNvPr id="32" name="Google Shape;32;p12"/>
          <p:cNvSpPr txBox="1"/>
          <p:nvPr>
            <p:ph type="title"/>
          </p:nvPr>
        </p:nvSpPr>
        <p:spPr>
          <a:xfrm>
            <a:off x="838200" y="509286"/>
            <a:ext cx="3200400" cy="561719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2"/>
          <p:cNvSpPr txBox="1"/>
          <p:nvPr>
            <p:ph idx="1" type="body"/>
          </p:nvPr>
        </p:nvSpPr>
        <p:spPr>
          <a:xfrm>
            <a:off x="5023412" y="509286"/>
            <a:ext cx="4328932" cy="5617194"/>
          </a:xfrm>
          <a:prstGeom prst="rect">
            <a:avLst/>
          </a:prstGeom>
          <a:noFill/>
          <a:ln>
            <a:noFill/>
          </a:ln>
        </p:spPr>
        <p:txBody>
          <a:bodyPr anchorCtr="0" anchor="ctr" bIns="45700" lIns="91425" spcFirstLastPara="1" rIns="91425" wrap="square" tIns="45700">
            <a:normAutofit/>
          </a:bodyPr>
          <a:lstStyle>
            <a:lvl1pPr indent="-228600" lvl="0" marL="457200" algn="l">
              <a:lnSpc>
                <a:spcPct val="150000"/>
              </a:lnSpc>
              <a:spcBef>
                <a:spcPts val="1000"/>
              </a:spcBef>
              <a:spcAft>
                <a:spcPts val="0"/>
              </a:spcAft>
              <a:buClr>
                <a:schemeClr val="dk2"/>
              </a:buClr>
              <a:buSzPts val="1440"/>
              <a:buNone/>
              <a:defRPr sz="1800"/>
            </a:lvl1pPr>
            <a:lvl2pPr indent="-228600" lvl="1" marL="914400" algn="l">
              <a:lnSpc>
                <a:spcPct val="150000"/>
              </a:lnSpc>
              <a:spcBef>
                <a:spcPts val="1000"/>
              </a:spcBef>
              <a:spcAft>
                <a:spcPts val="0"/>
              </a:spcAft>
              <a:buClr>
                <a:schemeClr val="dk2"/>
              </a:buClr>
              <a:buSzPts val="1280"/>
              <a:buNone/>
              <a:defRPr sz="1600"/>
            </a:lvl2pPr>
            <a:lvl3pPr indent="-228600" lvl="2" marL="1371600" algn="l">
              <a:lnSpc>
                <a:spcPct val="150000"/>
              </a:lnSpc>
              <a:spcBef>
                <a:spcPts val="1000"/>
              </a:spcBef>
              <a:spcAft>
                <a:spcPts val="0"/>
              </a:spcAft>
              <a:buClr>
                <a:schemeClr val="dk2"/>
              </a:buClr>
              <a:buSzPts val="1120"/>
              <a:buNone/>
              <a:defRPr sz="1400"/>
            </a:lvl3pPr>
            <a:lvl4pPr indent="-228600" lvl="3" marL="1828800" algn="l">
              <a:lnSpc>
                <a:spcPct val="150000"/>
              </a:lnSpc>
              <a:spcBef>
                <a:spcPts val="1000"/>
              </a:spcBef>
              <a:spcAft>
                <a:spcPts val="0"/>
              </a:spcAft>
              <a:buClr>
                <a:schemeClr val="dk2"/>
              </a:buClr>
              <a:buSzPts val="960"/>
              <a:buNone/>
              <a:defRPr sz="1200"/>
            </a:lvl4pPr>
            <a:lvl5pPr indent="-228600" lvl="4" marL="2286000" algn="l">
              <a:lnSpc>
                <a:spcPct val="150000"/>
              </a:lnSpc>
              <a:spcBef>
                <a:spcPts val="1000"/>
              </a:spcBef>
              <a:spcAft>
                <a:spcPts val="0"/>
              </a:spcAft>
              <a:buClr>
                <a:schemeClr val="dk2"/>
              </a:buClr>
              <a:buSzPts val="960"/>
              <a:buNone/>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12"/>
          <p:cNvSpPr/>
          <p:nvPr>
            <p:ph idx="2" type="pic"/>
          </p:nvPr>
        </p:nvSpPr>
        <p:spPr>
          <a:xfrm>
            <a:off x="9548813" y="-22860"/>
            <a:ext cx="2651760" cy="6903720"/>
          </a:xfrm>
          <a:prstGeom prst="rect">
            <a:avLst/>
          </a:prstGeom>
          <a:noFill/>
          <a:ln>
            <a:noFill/>
          </a:ln>
        </p:spPr>
      </p:sp>
      <p:sp>
        <p:nvSpPr>
          <p:cNvPr id="35" name="Google Shape;35;p12"/>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2"/>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2"/>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38" name="Shape 38"/>
        <p:cNvGrpSpPr/>
        <p:nvPr/>
      </p:nvGrpSpPr>
      <p:grpSpPr>
        <a:xfrm>
          <a:off x="0" y="0"/>
          <a:ext cx="0" cy="0"/>
          <a:chOff x="0" y="0"/>
          <a:chExt cx="0" cy="0"/>
        </a:xfrm>
      </p:grpSpPr>
      <p:sp>
        <p:nvSpPr>
          <p:cNvPr id="39" name="Google Shape;39;p13"/>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3"/>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3"/>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3"/>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 + subtitle">
    <p:spTree>
      <p:nvGrpSpPr>
        <p:cNvPr id="43" name="Shape 43"/>
        <p:cNvGrpSpPr/>
        <p:nvPr/>
      </p:nvGrpSpPr>
      <p:grpSpPr>
        <a:xfrm>
          <a:off x="0" y="0"/>
          <a:ext cx="0" cy="0"/>
          <a:chOff x="0" y="0"/>
          <a:chExt cx="0" cy="0"/>
        </a:xfrm>
      </p:grpSpPr>
      <p:sp>
        <p:nvSpPr>
          <p:cNvPr id="44" name="Google Shape;44;p14"/>
          <p:cNvSpPr/>
          <p:nvPr/>
        </p:nvSpPr>
        <p:spPr>
          <a:xfrm>
            <a:off x="0" y="0"/>
            <a:ext cx="7470792" cy="6858000"/>
          </a:xfrm>
          <a:custGeom>
            <a:rect b="b" l="l" r="r" t="t"/>
            <a:pathLst>
              <a:path extrusionOk="0" h="6858000" w="7470792">
                <a:moveTo>
                  <a:pt x="0" y="0"/>
                </a:moveTo>
                <a:lnTo>
                  <a:pt x="7470792" y="0"/>
                </a:lnTo>
                <a:lnTo>
                  <a:pt x="5633197" y="6858000"/>
                </a:lnTo>
                <a:lnTo>
                  <a:pt x="0" y="68580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pen Sans Light"/>
              <a:ea typeface="Open Sans Light"/>
              <a:cs typeface="Open Sans Light"/>
              <a:sym typeface="Open Sans Light"/>
            </a:endParaRPr>
          </a:p>
        </p:txBody>
      </p:sp>
      <p:cxnSp>
        <p:nvCxnSpPr>
          <p:cNvPr id="45" name="Google Shape;45;p14"/>
          <p:cNvCxnSpPr/>
          <p:nvPr/>
        </p:nvCxnSpPr>
        <p:spPr>
          <a:xfrm flipH="1">
            <a:off x="0" y="0"/>
            <a:ext cx="3119718" cy="68580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46" name="Google Shape;46;p14"/>
          <p:cNvCxnSpPr/>
          <p:nvPr/>
        </p:nvCxnSpPr>
        <p:spPr>
          <a:xfrm flipH="1">
            <a:off x="0" y="0"/>
            <a:ext cx="903768" cy="6543675"/>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47" name="Google Shape;47;p14"/>
          <p:cNvCxnSpPr/>
          <p:nvPr/>
        </p:nvCxnSpPr>
        <p:spPr>
          <a:xfrm rot="10800000">
            <a:off x="-42863" y="5791200"/>
            <a:ext cx="6286501" cy="1066801"/>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48" name="Google Shape;48;p14"/>
          <p:cNvCxnSpPr/>
          <p:nvPr/>
        </p:nvCxnSpPr>
        <p:spPr>
          <a:xfrm flipH="1">
            <a:off x="8462964" y="5848350"/>
            <a:ext cx="3729036" cy="100965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49" name="Google Shape;49;p14"/>
          <p:cNvCxnSpPr/>
          <p:nvPr/>
        </p:nvCxnSpPr>
        <p:spPr>
          <a:xfrm flipH="1">
            <a:off x="11543158" y="1647825"/>
            <a:ext cx="648842" cy="5210175"/>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50" name="Google Shape;50;p14"/>
          <p:cNvCxnSpPr/>
          <p:nvPr/>
        </p:nvCxnSpPr>
        <p:spPr>
          <a:xfrm rot="10800000">
            <a:off x="10781554" y="0"/>
            <a:ext cx="1410446" cy="425834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51" name="Google Shape;51;p14"/>
          <p:cNvCxnSpPr/>
          <p:nvPr/>
        </p:nvCxnSpPr>
        <p:spPr>
          <a:xfrm rot="10800000">
            <a:off x="6529388" y="-4763"/>
            <a:ext cx="5662612" cy="931975"/>
          </a:xfrm>
          <a:prstGeom prst="straightConnector1">
            <a:avLst/>
          </a:prstGeom>
          <a:noFill/>
          <a:ln cap="flat" cmpd="sng" w="12700">
            <a:solidFill>
              <a:schemeClr val="accent3">
                <a:alpha val="69803"/>
              </a:schemeClr>
            </a:solidFill>
            <a:prstDash val="solid"/>
            <a:miter lim="800000"/>
            <a:headEnd len="sm" w="sm" type="none"/>
            <a:tailEnd len="sm" w="sm" type="none"/>
          </a:ln>
        </p:spPr>
      </p:cxnSp>
      <p:sp>
        <p:nvSpPr>
          <p:cNvPr id="52" name="Google Shape;52;p14"/>
          <p:cNvSpPr txBox="1"/>
          <p:nvPr>
            <p:ph type="ctrTitle"/>
          </p:nvPr>
        </p:nvSpPr>
        <p:spPr>
          <a:xfrm>
            <a:off x="1524000" y="685800"/>
            <a:ext cx="9144000" cy="3136738"/>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accent6"/>
              </a:buClr>
              <a:buSzPts val="4400"/>
              <a:buFont typeface="Play"/>
              <a:buNone/>
              <a:defRPr sz="4400">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14"/>
          <p:cNvSpPr txBox="1"/>
          <p:nvPr>
            <p:ph idx="1" type="subTitle"/>
          </p:nvPr>
        </p:nvSpPr>
        <p:spPr>
          <a:xfrm>
            <a:off x="1524000" y="3978800"/>
            <a:ext cx="9144000" cy="196596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Clr>
                <a:schemeClr val="accent2"/>
              </a:buClr>
              <a:buSzPts val="1440"/>
              <a:buNone/>
              <a:defRPr b="1" sz="1800" cap="none">
                <a:solidFill>
                  <a:schemeClr val="accent2"/>
                </a:solidFill>
              </a:defRPr>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p:cSld name="Content 3">
    <p:bg>
      <p:bgPr>
        <a:solidFill>
          <a:srgbClr val="F2E5CF"/>
        </a:solidFill>
      </p:bgPr>
    </p:bg>
    <p:spTree>
      <p:nvGrpSpPr>
        <p:cNvPr id="54" name="Shape 54"/>
        <p:cNvGrpSpPr/>
        <p:nvPr/>
      </p:nvGrpSpPr>
      <p:grpSpPr>
        <a:xfrm>
          <a:off x="0" y="0"/>
          <a:ext cx="0" cy="0"/>
          <a:chOff x="0" y="0"/>
          <a:chExt cx="0" cy="0"/>
        </a:xfrm>
      </p:grpSpPr>
      <p:cxnSp>
        <p:nvCxnSpPr>
          <p:cNvPr id="55" name="Google Shape;55;p15"/>
          <p:cNvCxnSpPr/>
          <p:nvPr/>
        </p:nvCxnSpPr>
        <p:spPr>
          <a:xfrm flipH="1">
            <a:off x="8462964" y="5848350"/>
            <a:ext cx="3729036" cy="100965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56" name="Google Shape;56;p15"/>
          <p:cNvCxnSpPr/>
          <p:nvPr/>
        </p:nvCxnSpPr>
        <p:spPr>
          <a:xfrm flipH="1">
            <a:off x="11543158" y="1647825"/>
            <a:ext cx="648842" cy="5210175"/>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57" name="Google Shape;57;p15"/>
          <p:cNvCxnSpPr/>
          <p:nvPr/>
        </p:nvCxnSpPr>
        <p:spPr>
          <a:xfrm rot="10800000">
            <a:off x="10781554" y="0"/>
            <a:ext cx="1410446" cy="4258340"/>
          </a:xfrm>
          <a:prstGeom prst="straightConnector1">
            <a:avLst/>
          </a:prstGeom>
          <a:noFill/>
          <a:ln cap="flat" cmpd="sng" w="12700">
            <a:solidFill>
              <a:schemeClr val="accent3">
                <a:alpha val="69803"/>
              </a:schemeClr>
            </a:solidFill>
            <a:prstDash val="solid"/>
            <a:miter lim="800000"/>
            <a:headEnd len="sm" w="sm" type="none"/>
            <a:tailEnd len="sm" w="sm" type="none"/>
          </a:ln>
        </p:spPr>
      </p:cxnSp>
      <p:cxnSp>
        <p:nvCxnSpPr>
          <p:cNvPr id="58" name="Google Shape;58;p15"/>
          <p:cNvCxnSpPr/>
          <p:nvPr/>
        </p:nvCxnSpPr>
        <p:spPr>
          <a:xfrm rot="10800000">
            <a:off x="6529388" y="-4763"/>
            <a:ext cx="5662612" cy="931975"/>
          </a:xfrm>
          <a:prstGeom prst="straightConnector1">
            <a:avLst/>
          </a:prstGeom>
          <a:noFill/>
          <a:ln cap="flat" cmpd="sng" w="12700">
            <a:solidFill>
              <a:schemeClr val="accent3">
                <a:alpha val="69803"/>
              </a:schemeClr>
            </a:solidFill>
            <a:prstDash val="solid"/>
            <a:miter lim="800000"/>
            <a:headEnd len="sm" w="sm" type="none"/>
            <a:tailEnd len="sm" w="sm" type="none"/>
          </a:ln>
        </p:spPr>
      </p:cxnSp>
      <p:sp>
        <p:nvSpPr>
          <p:cNvPr id="59" name="Google Shape;59;p15"/>
          <p:cNvSpPr/>
          <p:nvPr>
            <p:ph idx="2" type="pic"/>
          </p:nvPr>
        </p:nvSpPr>
        <p:spPr>
          <a:xfrm>
            <a:off x="3810" y="0"/>
            <a:ext cx="7816995" cy="6858000"/>
          </a:xfrm>
          <a:prstGeom prst="rect">
            <a:avLst/>
          </a:prstGeom>
          <a:solidFill>
            <a:schemeClr val="dk2"/>
          </a:solidFill>
          <a:ln>
            <a:noFill/>
          </a:ln>
        </p:spPr>
      </p:sp>
      <p:sp>
        <p:nvSpPr>
          <p:cNvPr id="60" name="Google Shape;60;p15"/>
          <p:cNvSpPr txBox="1"/>
          <p:nvPr>
            <p:ph type="title"/>
          </p:nvPr>
        </p:nvSpPr>
        <p:spPr>
          <a:xfrm>
            <a:off x="6080992" y="731562"/>
            <a:ext cx="4902843" cy="352677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15"/>
          <p:cNvSpPr txBox="1"/>
          <p:nvPr>
            <p:ph idx="1" type="body"/>
          </p:nvPr>
        </p:nvSpPr>
        <p:spPr>
          <a:xfrm>
            <a:off x="6080992" y="4373217"/>
            <a:ext cx="4902843" cy="175322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440"/>
              <a:buNone/>
              <a:defRPr sz="1800">
                <a:solidFill>
                  <a:schemeClr val="dk1"/>
                </a:solidFill>
              </a:defRPr>
            </a:lvl1pPr>
            <a:lvl2pPr indent="-309880" lvl="1" marL="914400" algn="l">
              <a:lnSpc>
                <a:spcPct val="100000"/>
              </a:lnSpc>
              <a:spcBef>
                <a:spcPts val="1000"/>
              </a:spcBef>
              <a:spcAft>
                <a:spcPts val="0"/>
              </a:spcAft>
              <a:buClr>
                <a:schemeClr val="dk1"/>
              </a:buClr>
              <a:buSzPts val="1280"/>
              <a:buChar char="•"/>
              <a:defRPr sz="1600">
                <a:solidFill>
                  <a:schemeClr val="dk1"/>
                </a:solidFill>
              </a:defRPr>
            </a:lvl2pPr>
            <a:lvl3pPr indent="-299719" lvl="2" marL="1371600" algn="l">
              <a:lnSpc>
                <a:spcPct val="100000"/>
              </a:lnSpc>
              <a:spcBef>
                <a:spcPts val="1000"/>
              </a:spcBef>
              <a:spcAft>
                <a:spcPts val="0"/>
              </a:spcAft>
              <a:buClr>
                <a:schemeClr val="dk1"/>
              </a:buClr>
              <a:buSzPts val="1120"/>
              <a:buChar char="•"/>
              <a:defRPr sz="1400">
                <a:solidFill>
                  <a:schemeClr val="dk1"/>
                </a:solidFill>
              </a:defRPr>
            </a:lvl3pPr>
            <a:lvl4pPr indent="-289560" lvl="3" marL="1828800" algn="l">
              <a:lnSpc>
                <a:spcPct val="100000"/>
              </a:lnSpc>
              <a:spcBef>
                <a:spcPts val="1000"/>
              </a:spcBef>
              <a:spcAft>
                <a:spcPts val="0"/>
              </a:spcAft>
              <a:buClr>
                <a:schemeClr val="dk1"/>
              </a:buClr>
              <a:buSzPts val="960"/>
              <a:buChar char="•"/>
              <a:defRPr sz="1200">
                <a:solidFill>
                  <a:schemeClr val="dk1"/>
                </a:solidFill>
              </a:defRPr>
            </a:lvl4pPr>
            <a:lvl5pPr indent="-289560" lvl="4" marL="2286000" algn="l">
              <a:lnSpc>
                <a:spcPct val="100000"/>
              </a:lnSpc>
              <a:spcBef>
                <a:spcPts val="1000"/>
              </a:spcBef>
              <a:spcAft>
                <a:spcPts val="0"/>
              </a:spcAft>
              <a:buClr>
                <a:schemeClr val="dk1"/>
              </a:buClr>
              <a:buSzPts val="960"/>
              <a:buChar char="•"/>
              <a:defRPr sz="1200">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 name="Shape 62"/>
        <p:cNvGrpSpPr/>
        <p:nvPr/>
      </p:nvGrpSpPr>
      <p:grpSpPr>
        <a:xfrm>
          <a:off x="0" y="0"/>
          <a:ext cx="0" cy="0"/>
          <a:chOff x="0" y="0"/>
          <a:chExt cx="0" cy="0"/>
        </a:xfrm>
      </p:grpSpPr>
      <p:sp>
        <p:nvSpPr>
          <p:cNvPr id="63" name="Google Shape;63;p16"/>
          <p:cNvSpPr txBox="1"/>
          <p:nvPr>
            <p:ph type="ctrTitle"/>
          </p:nvPr>
        </p:nvSpPr>
        <p:spPr>
          <a:xfrm>
            <a:off x="1524000" y="1122363"/>
            <a:ext cx="9144000" cy="3025308"/>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2"/>
              </a:buClr>
              <a:buSzPts val="6600"/>
              <a:buFont typeface="Play"/>
              <a:buNone/>
              <a:defRPr sz="6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6"/>
          <p:cNvSpPr txBox="1"/>
          <p:nvPr>
            <p:ph idx="1" type="subTitle"/>
          </p:nvPr>
        </p:nvSpPr>
        <p:spPr>
          <a:xfrm>
            <a:off x="1524000" y="4386729"/>
            <a:ext cx="9144000" cy="1135529"/>
          </a:xfrm>
          <a:prstGeom prst="rect">
            <a:avLst/>
          </a:prstGeom>
          <a:noFill/>
          <a:ln>
            <a:noFill/>
          </a:ln>
        </p:spPr>
        <p:txBody>
          <a:bodyPr anchorCtr="0" anchor="t" bIns="45700" lIns="91425" spcFirstLastPara="1" rIns="91425" wrap="square" tIns="45700">
            <a:normAutofit/>
          </a:bodyPr>
          <a:lstStyle>
            <a:lvl1pPr lvl="0" algn="ctr">
              <a:lnSpc>
                <a:spcPct val="120000"/>
              </a:lnSpc>
              <a:spcBef>
                <a:spcPts val="1000"/>
              </a:spcBef>
              <a:spcAft>
                <a:spcPts val="0"/>
              </a:spcAft>
              <a:buClr>
                <a:schemeClr val="dk2"/>
              </a:buClr>
              <a:buSzPts val="1440"/>
              <a:buNone/>
              <a:defRPr b="1" sz="1800" cap="none"/>
            </a:lvl1pPr>
            <a:lvl2pPr lvl="1" algn="ctr">
              <a:lnSpc>
                <a:spcPct val="100000"/>
              </a:lnSpc>
              <a:spcBef>
                <a:spcPts val="500"/>
              </a:spcBef>
              <a:spcAft>
                <a:spcPts val="0"/>
              </a:spcAft>
              <a:buClr>
                <a:schemeClr val="dk2"/>
              </a:buClr>
              <a:buSzPts val="1600"/>
              <a:buNone/>
              <a:defRPr sz="2000"/>
            </a:lvl2pPr>
            <a:lvl3pPr lvl="2" algn="ctr">
              <a:lnSpc>
                <a:spcPct val="100000"/>
              </a:lnSpc>
              <a:spcBef>
                <a:spcPts val="500"/>
              </a:spcBef>
              <a:spcAft>
                <a:spcPts val="0"/>
              </a:spcAft>
              <a:buClr>
                <a:schemeClr val="dk2"/>
              </a:buClr>
              <a:buSzPts val="1440"/>
              <a:buNone/>
              <a:defRPr sz="1800"/>
            </a:lvl3pPr>
            <a:lvl4pPr lvl="3" algn="ctr">
              <a:lnSpc>
                <a:spcPct val="100000"/>
              </a:lnSpc>
              <a:spcBef>
                <a:spcPts val="500"/>
              </a:spcBef>
              <a:spcAft>
                <a:spcPts val="0"/>
              </a:spcAft>
              <a:buClr>
                <a:schemeClr val="dk2"/>
              </a:buClr>
              <a:buSzPts val="1280"/>
              <a:buNone/>
              <a:defRPr sz="1600"/>
            </a:lvl4pPr>
            <a:lvl5pPr lvl="4" algn="ctr">
              <a:lnSpc>
                <a:spcPct val="100000"/>
              </a:lnSpc>
              <a:spcBef>
                <a:spcPts val="500"/>
              </a:spcBef>
              <a:spcAft>
                <a:spcPts val="0"/>
              </a:spcAft>
              <a:buClr>
                <a:schemeClr val="dk2"/>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5" name="Google Shape;65;p16"/>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7"/>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7"/>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algn="l">
              <a:lnSpc>
                <a:spcPct val="100000"/>
              </a:lnSpc>
              <a:spcBef>
                <a:spcPts val="1000"/>
              </a:spcBef>
              <a:spcAft>
                <a:spcPts val="0"/>
              </a:spcAft>
              <a:buClr>
                <a:schemeClr val="dk2"/>
              </a:buClr>
              <a:buSzPts val="1920"/>
              <a:buChar char="•"/>
              <a:defRPr/>
            </a:lvl1pPr>
            <a:lvl2pPr indent="-330200" lvl="1" marL="914400" algn="l">
              <a:lnSpc>
                <a:spcPct val="100000"/>
              </a:lnSpc>
              <a:spcBef>
                <a:spcPts val="500"/>
              </a:spcBef>
              <a:spcAft>
                <a:spcPts val="0"/>
              </a:spcAft>
              <a:buClr>
                <a:schemeClr val="dk2"/>
              </a:buClr>
              <a:buSzPts val="1600"/>
              <a:buChar char="•"/>
              <a:defRPr/>
            </a:lvl2pPr>
            <a:lvl3pPr indent="-320039" lvl="2" marL="1371600" algn="l">
              <a:lnSpc>
                <a:spcPct val="100000"/>
              </a:lnSpc>
              <a:spcBef>
                <a:spcPts val="500"/>
              </a:spcBef>
              <a:spcAft>
                <a:spcPts val="0"/>
              </a:spcAft>
              <a:buClr>
                <a:schemeClr val="dk2"/>
              </a:buClr>
              <a:buSzPts val="1440"/>
              <a:buChar char="•"/>
              <a:defRPr/>
            </a:lvl3pPr>
            <a:lvl4pPr indent="-309880" lvl="3" marL="1828800" algn="l">
              <a:lnSpc>
                <a:spcPct val="100000"/>
              </a:lnSpc>
              <a:spcBef>
                <a:spcPts val="500"/>
              </a:spcBef>
              <a:spcAft>
                <a:spcPts val="0"/>
              </a:spcAft>
              <a:buClr>
                <a:schemeClr val="dk2"/>
              </a:buClr>
              <a:buSzPts val="1280"/>
              <a:buChar char="•"/>
              <a:defRPr/>
            </a:lvl4pPr>
            <a:lvl5pPr indent="-309879" lvl="4" marL="2286000" algn="l">
              <a:lnSpc>
                <a:spcPct val="100000"/>
              </a:lnSpc>
              <a:spcBef>
                <a:spcPts val="500"/>
              </a:spcBef>
              <a:spcAft>
                <a:spcPts val="0"/>
              </a:spcAft>
              <a:buClr>
                <a:schemeClr val="dk2"/>
              </a:buClr>
              <a:buSzPts val="12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7"/>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7"/>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7"/>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 name="Shape 74"/>
        <p:cNvGrpSpPr/>
        <p:nvPr/>
      </p:nvGrpSpPr>
      <p:grpSpPr>
        <a:xfrm>
          <a:off x="0" y="0"/>
          <a:ext cx="0" cy="0"/>
          <a:chOff x="0" y="0"/>
          <a:chExt cx="0" cy="0"/>
        </a:xfrm>
      </p:grpSpPr>
      <p:sp>
        <p:nvSpPr>
          <p:cNvPr id="75" name="Google Shape;75;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2"/>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888888"/>
              </a:buClr>
              <a:buSzPts val="1920"/>
              <a:buNone/>
              <a:defRPr sz="2400">
                <a:solidFill>
                  <a:srgbClr val="888888"/>
                </a:solidFill>
              </a:defRPr>
            </a:lvl1pPr>
            <a:lvl2pPr indent="-228600" lvl="1" marL="914400" algn="l">
              <a:lnSpc>
                <a:spcPct val="100000"/>
              </a:lnSpc>
              <a:spcBef>
                <a:spcPts val="500"/>
              </a:spcBef>
              <a:spcAft>
                <a:spcPts val="0"/>
              </a:spcAft>
              <a:buClr>
                <a:srgbClr val="888888"/>
              </a:buClr>
              <a:buSzPts val="1600"/>
              <a:buNone/>
              <a:defRPr sz="2000">
                <a:solidFill>
                  <a:srgbClr val="888888"/>
                </a:solidFill>
              </a:defRPr>
            </a:lvl2pPr>
            <a:lvl3pPr indent="-228600" lvl="2" marL="1371600" algn="l">
              <a:lnSpc>
                <a:spcPct val="100000"/>
              </a:lnSpc>
              <a:spcBef>
                <a:spcPts val="500"/>
              </a:spcBef>
              <a:spcAft>
                <a:spcPts val="0"/>
              </a:spcAft>
              <a:buClr>
                <a:srgbClr val="888888"/>
              </a:buClr>
              <a:buSzPts val="1440"/>
              <a:buNone/>
              <a:defRPr sz="1800">
                <a:solidFill>
                  <a:srgbClr val="888888"/>
                </a:solidFill>
              </a:defRPr>
            </a:lvl3pPr>
            <a:lvl4pPr indent="-228600" lvl="3" marL="1828800" algn="l">
              <a:lnSpc>
                <a:spcPct val="100000"/>
              </a:lnSpc>
              <a:spcBef>
                <a:spcPts val="500"/>
              </a:spcBef>
              <a:spcAft>
                <a:spcPts val="0"/>
              </a:spcAft>
              <a:buClr>
                <a:srgbClr val="888888"/>
              </a:buClr>
              <a:buSzPts val="1280"/>
              <a:buNone/>
              <a:defRPr sz="1600">
                <a:solidFill>
                  <a:srgbClr val="888888"/>
                </a:solidFill>
              </a:defRPr>
            </a:lvl4pPr>
            <a:lvl5pPr indent="-228600" lvl="4" marL="2286000" algn="l">
              <a:lnSpc>
                <a:spcPct val="100000"/>
              </a:lnSpc>
              <a:spcBef>
                <a:spcPts val="500"/>
              </a:spcBef>
              <a:spcAft>
                <a:spcPts val="0"/>
              </a:spcAft>
              <a:buClr>
                <a:srgbClr val="888888"/>
              </a:buClr>
              <a:buSzPts val="128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7" name="Google Shape;77;p18"/>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8"/>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9"/>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9"/>
          <p:cNvSpPr txBox="1"/>
          <p:nvPr>
            <p:ph idx="1" type="body"/>
          </p:nvPr>
        </p:nvSpPr>
        <p:spPr>
          <a:xfrm>
            <a:off x="838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9"/>
          <p:cNvSpPr txBox="1"/>
          <p:nvPr>
            <p:ph idx="2" type="body"/>
          </p:nvPr>
        </p:nvSpPr>
        <p:spPr>
          <a:xfrm>
            <a:off x="6172200" y="1924493"/>
            <a:ext cx="5181600" cy="425247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Clr>
                <a:schemeClr val="dk2"/>
              </a:buClr>
              <a:buSzPts val="1440"/>
              <a:buChar char="•"/>
              <a:defRPr/>
            </a:lvl1pPr>
            <a:lvl2pPr indent="-320040" lvl="1" marL="914400" algn="l">
              <a:lnSpc>
                <a:spcPct val="100000"/>
              </a:lnSpc>
              <a:spcBef>
                <a:spcPts val="500"/>
              </a:spcBef>
              <a:spcAft>
                <a:spcPts val="0"/>
              </a:spcAft>
              <a:buClr>
                <a:schemeClr val="dk2"/>
              </a:buClr>
              <a:buSzPts val="1440"/>
              <a:buChar char="•"/>
              <a:defRPr/>
            </a:lvl2pPr>
            <a:lvl3pPr indent="-320039" lvl="2" marL="1371600" algn="l">
              <a:lnSpc>
                <a:spcPct val="100000"/>
              </a:lnSpc>
              <a:spcBef>
                <a:spcPts val="500"/>
              </a:spcBef>
              <a:spcAft>
                <a:spcPts val="0"/>
              </a:spcAft>
              <a:buClr>
                <a:schemeClr val="dk2"/>
              </a:buClr>
              <a:buSzPts val="1440"/>
              <a:buChar char="•"/>
              <a:defRPr/>
            </a:lvl3pPr>
            <a:lvl4pPr indent="-320039" lvl="3" marL="1828800" algn="l">
              <a:lnSpc>
                <a:spcPct val="100000"/>
              </a:lnSpc>
              <a:spcBef>
                <a:spcPts val="500"/>
              </a:spcBef>
              <a:spcAft>
                <a:spcPts val="0"/>
              </a:spcAft>
              <a:buClr>
                <a:schemeClr val="dk2"/>
              </a:buClr>
              <a:buSzPts val="1440"/>
              <a:buChar char="•"/>
              <a:defRPr/>
            </a:lvl4pPr>
            <a:lvl5pPr indent="-320039" lvl="4" marL="2286000" algn="l">
              <a:lnSpc>
                <a:spcPct val="100000"/>
              </a:lnSpc>
              <a:spcBef>
                <a:spcPts val="500"/>
              </a:spcBef>
              <a:spcAft>
                <a:spcPts val="0"/>
              </a:spcAft>
              <a:buClr>
                <a:schemeClr val="dk2"/>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9"/>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9"/>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9"/>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cxnSp>
        <p:nvCxnSpPr>
          <p:cNvPr id="10" name="Google Shape;10;p10"/>
          <p:cNvCxnSpPr/>
          <p:nvPr/>
        </p:nvCxnSpPr>
        <p:spPr>
          <a:xfrm flipH="1">
            <a:off x="0" y="0"/>
            <a:ext cx="3119718" cy="68580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1" name="Google Shape;11;p10"/>
          <p:cNvCxnSpPr/>
          <p:nvPr/>
        </p:nvCxnSpPr>
        <p:spPr>
          <a:xfrm flipH="1">
            <a:off x="0" y="0"/>
            <a:ext cx="903768" cy="6543675"/>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2" name="Google Shape;12;p10"/>
          <p:cNvCxnSpPr/>
          <p:nvPr/>
        </p:nvCxnSpPr>
        <p:spPr>
          <a:xfrm rot="10800000">
            <a:off x="-42863" y="5791200"/>
            <a:ext cx="6286501" cy="1066801"/>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3" name="Google Shape;13;p10"/>
          <p:cNvCxnSpPr/>
          <p:nvPr/>
        </p:nvCxnSpPr>
        <p:spPr>
          <a:xfrm flipH="1">
            <a:off x="8462964" y="5848350"/>
            <a:ext cx="3729036" cy="100965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4" name="Google Shape;14;p10"/>
          <p:cNvCxnSpPr/>
          <p:nvPr/>
        </p:nvCxnSpPr>
        <p:spPr>
          <a:xfrm flipH="1">
            <a:off x="11543158" y="1647825"/>
            <a:ext cx="648842" cy="5210175"/>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5" name="Google Shape;15;p10"/>
          <p:cNvCxnSpPr/>
          <p:nvPr/>
        </p:nvCxnSpPr>
        <p:spPr>
          <a:xfrm rot="10800000">
            <a:off x="10781554" y="0"/>
            <a:ext cx="1410446" cy="4258340"/>
          </a:xfrm>
          <a:prstGeom prst="straightConnector1">
            <a:avLst/>
          </a:prstGeom>
          <a:noFill/>
          <a:ln cap="flat" cmpd="sng" w="12700">
            <a:solidFill>
              <a:schemeClr val="accent2">
                <a:alpha val="69803"/>
              </a:schemeClr>
            </a:solidFill>
            <a:prstDash val="solid"/>
            <a:miter lim="800000"/>
            <a:headEnd len="sm" w="sm" type="none"/>
            <a:tailEnd len="sm" w="sm" type="none"/>
          </a:ln>
        </p:spPr>
      </p:cxnSp>
      <p:cxnSp>
        <p:nvCxnSpPr>
          <p:cNvPr id="16" name="Google Shape;16;p10"/>
          <p:cNvCxnSpPr/>
          <p:nvPr/>
        </p:nvCxnSpPr>
        <p:spPr>
          <a:xfrm rot="10800000">
            <a:off x="6529388" y="-4763"/>
            <a:ext cx="5662612" cy="931975"/>
          </a:xfrm>
          <a:prstGeom prst="straightConnector1">
            <a:avLst/>
          </a:prstGeom>
          <a:noFill/>
          <a:ln cap="flat" cmpd="sng" w="12700">
            <a:solidFill>
              <a:schemeClr val="accent2">
                <a:alpha val="69803"/>
              </a:schemeClr>
            </a:solidFill>
            <a:prstDash val="solid"/>
            <a:miter lim="800000"/>
            <a:headEnd len="sm" w="sm" type="none"/>
            <a:tailEnd len="sm" w="sm" type="none"/>
          </a:ln>
        </p:spPr>
      </p:cxnSp>
      <p:sp>
        <p:nvSpPr>
          <p:cNvPr id="17" name="Google Shape;17;p10"/>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10"/>
          <p:cNvSpPr txBox="1"/>
          <p:nvPr>
            <p:ph idx="1" type="body"/>
          </p:nvPr>
        </p:nvSpPr>
        <p:spPr>
          <a:xfrm>
            <a:off x="1143000" y="2009554"/>
            <a:ext cx="9906000" cy="4024424"/>
          </a:xfrm>
          <a:prstGeom prst="rect">
            <a:avLst/>
          </a:prstGeom>
          <a:noFill/>
          <a:ln>
            <a:noFill/>
          </a:ln>
        </p:spPr>
        <p:txBody>
          <a:bodyPr anchorCtr="0" anchor="t" bIns="45700" lIns="91425" spcFirstLastPara="1" rIns="91425" wrap="square" tIns="45700">
            <a:normAutofit/>
          </a:bodyPr>
          <a:lstStyle>
            <a:lvl1pPr indent="-350520" lvl="0" marL="457200" marR="0" rtl="0" algn="l">
              <a:lnSpc>
                <a:spcPct val="100000"/>
              </a:lnSpc>
              <a:spcBef>
                <a:spcPts val="1000"/>
              </a:spcBef>
              <a:spcAft>
                <a:spcPts val="0"/>
              </a:spcAft>
              <a:buClr>
                <a:schemeClr val="dk2"/>
              </a:buClr>
              <a:buSzPts val="1920"/>
              <a:buFont typeface="Arial"/>
              <a:buChar char="•"/>
              <a:defRPr b="0" i="0" sz="2400" u="none" cap="none" strike="noStrike">
                <a:solidFill>
                  <a:schemeClr val="dk2"/>
                </a:solidFill>
                <a:latin typeface="Open Sans Light"/>
                <a:ea typeface="Open Sans Light"/>
                <a:cs typeface="Open Sans Light"/>
                <a:sym typeface="Open Sans Light"/>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19" name="Google Shape;19;p10"/>
          <p:cNvSpPr txBox="1"/>
          <p:nvPr>
            <p:ph idx="10" type="dt"/>
          </p:nvPr>
        </p:nvSpPr>
        <p:spPr>
          <a:xfrm>
            <a:off x="7337102" y="6398878"/>
            <a:ext cx="4193908" cy="365125"/>
          </a:xfrm>
          <a:prstGeom prst="rect">
            <a:avLst/>
          </a:prstGeom>
          <a:noFill/>
          <a:ln>
            <a:noFill/>
          </a:ln>
        </p:spPr>
        <p:txBody>
          <a:bodyPr anchorCtr="0" anchor="ctr" bIns="45700" lIns="91425" spcFirstLastPara="1" rIns="91425" wrap="square" tIns="45700">
            <a:normAutofit/>
          </a:bodyPr>
          <a:lstStyle>
            <a:lvl1pPr lvl="0" marR="0" rtl="0" algn="r">
              <a:spcBef>
                <a:spcPts val="0"/>
              </a:spcBef>
              <a:spcAft>
                <a:spcPts val="0"/>
              </a:spcAft>
              <a:buSzPts val="1400"/>
              <a:buNone/>
              <a:defRPr b="0" i="0" sz="1100" u="none" cap="none" strike="noStrike">
                <a:solidFill>
                  <a:schemeClr val="dk2"/>
                </a:solidFill>
                <a:latin typeface="Open Sans Light"/>
                <a:ea typeface="Open Sans Light"/>
                <a:cs typeface="Open Sans Light"/>
                <a:sym typeface="Open Sans Light"/>
              </a:defRPr>
            </a:lvl1pPr>
            <a:lvl2pPr lvl="1"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9pPr>
          </a:lstStyle>
          <a:p/>
        </p:txBody>
      </p:sp>
      <p:sp>
        <p:nvSpPr>
          <p:cNvPr id="20" name="Google Shape;20;p10"/>
          <p:cNvSpPr txBox="1"/>
          <p:nvPr>
            <p:ph idx="11" type="ftr"/>
          </p:nvPr>
        </p:nvSpPr>
        <p:spPr>
          <a:xfrm>
            <a:off x="154429" y="6398878"/>
            <a:ext cx="4497315" cy="365125"/>
          </a:xfrm>
          <a:prstGeom prst="rect">
            <a:avLst/>
          </a:prstGeom>
          <a:noFill/>
          <a:ln>
            <a:noFill/>
          </a:ln>
        </p:spPr>
        <p:txBody>
          <a:bodyPr anchorCtr="0" anchor="ctr" bIns="45700" lIns="91425" spcFirstLastPara="1" rIns="91425" wrap="square" tIns="45700">
            <a:normAutofit/>
          </a:bodyPr>
          <a:lstStyle>
            <a:lvl1pPr lvl="0" marR="0" rtl="0" algn="l">
              <a:spcBef>
                <a:spcPts val="0"/>
              </a:spcBef>
              <a:spcAft>
                <a:spcPts val="0"/>
              </a:spcAft>
              <a:buSzPts val="1400"/>
              <a:buNone/>
              <a:defRPr b="1" i="0" sz="1200" u="none" cap="none" strike="noStrike">
                <a:solidFill>
                  <a:schemeClr val="dk2"/>
                </a:solidFill>
                <a:latin typeface="Play"/>
                <a:ea typeface="Play"/>
                <a:cs typeface="Play"/>
                <a:sym typeface="Play"/>
              </a:defRPr>
            </a:lvl1pPr>
            <a:lvl2pPr lvl="1"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2pPr>
            <a:lvl3pPr lvl="2"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3pPr>
            <a:lvl4pPr lvl="3"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4pPr>
            <a:lvl5pPr lvl="4"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5pPr>
            <a:lvl6pPr lvl="5"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6pPr>
            <a:lvl7pPr lvl="6"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7pPr>
            <a:lvl8pPr lvl="7"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8pPr>
            <a:lvl9pPr lvl="8" marR="0" rtl="0" algn="l">
              <a:spcBef>
                <a:spcPts val="0"/>
              </a:spcBef>
              <a:spcAft>
                <a:spcPts val="0"/>
              </a:spcAft>
              <a:buSzPts val="1400"/>
              <a:buNone/>
              <a:defRPr b="0" i="0" sz="1800" u="none" cap="none" strike="noStrike">
                <a:solidFill>
                  <a:schemeClr val="dk1"/>
                </a:solidFill>
                <a:latin typeface="Open Sans Light"/>
                <a:ea typeface="Open Sans Light"/>
                <a:cs typeface="Open Sans Light"/>
                <a:sym typeface="Open Sans Light"/>
              </a:defRPr>
            </a:lvl9pPr>
          </a:lstStyle>
          <a:p/>
        </p:txBody>
      </p:sp>
      <p:sp>
        <p:nvSpPr>
          <p:cNvPr id="21" name="Google Shape;21;p10"/>
          <p:cNvSpPr txBox="1"/>
          <p:nvPr>
            <p:ph idx="12" type="sldNum"/>
          </p:nvPr>
        </p:nvSpPr>
        <p:spPr>
          <a:xfrm>
            <a:off x="11602477" y="6398878"/>
            <a:ext cx="470887" cy="365125"/>
          </a:xfrm>
          <a:prstGeom prst="rect">
            <a:avLst/>
          </a:prstGeom>
          <a:noFill/>
          <a:ln>
            <a:noFill/>
          </a:ln>
        </p:spPr>
        <p:txBody>
          <a:bodyPr anchorCtr="0" anchor="ctr" bIns="45700" lIns="91425" spcFirstLastPara="1" rIns="91425" wrap="square" tIns="45700">
            <a:normAutofit/>
          </a:bodyPr>
          <a:lstStyle>
            <a:lvl1pPr indent="0" lvl="0" marL="0" marR="0" rtl="0" algn="r">
              <a:spcBef>
                <a:spcPts val="0"/>
              </a:spcBef>
              <a:buNone/>
              <a:defRPr b="0" i="0" sz="1100" u="none" cap="none" strike="noStrike">
                <a:solidFill>
                  <a:schemeClr val="dk2"/>
                </a:solidFill>
                <a:latin typeface="Open Sans Light"/>
                <a:ea typeface="Open Sans Light"/>
                <a:cs typeface="Open Sans Light"/>
                <a:sym typeface="Open Sans Light"/>
              </a:defRPr>
            </a:lvl1pPr>
            <a:lvl2pPr indent="0" lvl="1" marL="0" marR="0" rtl="0" algn="r">
              <a:spcBef>
                <a:spcPts val="0"/>
              </a:spcBef>
              <a:buNone/>
              <a:defRPr b="0" i="0" sz="1100" u="none" cap="none" strike="noStrike">
                <a:solidFill>
                  <a:schemeClr val="dk2"/>
                </a:solidFill>
                <a:latin typeface="Open Sans Light"/>
                <a:ea typeface="Open Sans Light"/>
                <a:cs typeface="Open Sans Light"/>
                <a:sym typeface="Open Sans Light"/>
              </a:defRPr>
            </a:lvl2pPr>
            <a:lvl3pPr indent="0" lvl="2" marL="0" marR="0" rtl="0" algn="r">
              <a:spcBef>
                <a:spcPts val="0"/>
              </a:spcBef>
              <a:buNone/>
              <a:defRPr b="0" i="0" sz="1100" u="none" cap="none" strike="noStrike">
                <a:solidFill>
                  <a:schemeClr val="dk2"/>
                </a:solidFill>
                <a:latin typeface="Open Sans Light"/>
                <a:ea typeface="Open Sans Light"/>
                <a:cs typeface="Open Sans Light"/>
                <a:sym typeface="Open Sans Light"/>
              </a:defRPr>
            </a:lvl3pPr>
            <a:lvl4pPr indent="0" lvl="3" marL="0" marR="0" rtl="0" algn="r">
              <a:spcBef>
                <a:spcPts val="0"/>
              </a:spcBef>
              <a:buNone/>
              <a:defRPr b="0" i="0" sz="1100" u="none" cap="none" strike="noStrike">
                <a:solidFill>
                  <a:schemeClr val="dk2"/>
                </a:solidFill>
                <a:latin typeface="Open Sans Light"/>
                <a:ea typeface="Open Sans Light"/>
                <a:cs typeface="Open Sans Light"/>
                <a:sym typeface="Open Sans Light"/>
              </a:defRPr>
            </a:lvl4pPr>
            <a:lvl5pPr indent="0" lvl="4" marL="0" marR="0" rtl="0" algn="r">
              <a:spcBef>
                <a:spcPts val="0"/>
              </a:spcBef>
              <a:buNone/>
              <a:defRPr b="0" i="0" sz="1100" u="none" cap="none" strike="noStrike">
                <a:solidFill>
                  <a:schemeClr val="dk2"/>
                </a:solidFill>
                <a:latin typeface="Open Sans Light"/>
                <a:ea typeface="Open Sans Light"/>
                <a:cs typeface="Open Sans Light"/>
                <a:sym typeface="Open Sans Light"/>
              </a:defRPr>
            </a:lvl5pPr>
            <a:lvl6pPr indent="0" lvl="5" marL="0" marR="0" rtl="0" algn="r">
              <a:spcBef>
                <a:spcPts val="0"/>
              </a:spcBef>
              <a:buNone/>
              <a:defRPr b="0" i="0" sz="1100" u="none" cap="none" strike="noStrike">
                <a:solidFill>
                  <a:schemeClr val="dk2"/>
                </a:solidFill>
                <a:latin typeface="Open Sans Light"/>
                <a:ea typeface="Open Sans Light"/>
                <a:cs typeface="Open Sans Light"/>
                <a:sym typeface="Open Sans Light"/>
              </a:defRPr>
            </a:lvl6pPr>
            <a:lvl7pPr indent="0" lvl="6" marL="0" marR="0" rtl="0" algn="r">
              <a:spcBef>
                <a:spcPts val="0"/>
              </a:spcBef>
              <a:buNone/>
              <a:defRPr b="0" i="0" sz="1100" u="none" cap="none" strike="noStrike">
                <a:solidFill>
                  <a:schemeClr val="dk2"/>
                </a:solidFill>
                <a:latin typeface="Open Sans Light"/>
                <a:ea typeface="Open Sans Light"/>
                <a:cs typeface="Open Sans Light"/>
                <a:sym typeface="Open Sans Light"/>
              </a:defRPr>
            </a:lvl7pPr>
            <a:lvl8pPr indent="0" lvl="7" marL="0" marR="0" rtl="0" algn="r">
              <a:spcBef>
                <a:spcPts val="0"/>
              </a:spcBef>
              <a:buNone/>
              <a:defRPr b="0" i="0" sz="1100" u="none" cap="none" strike="noStrike">
                <a:solidFill>
                  <a:schemeClr val="dk2"/>
                </a:solidFill>
                <a:latin typeface="Open Sans Light"/>
                <a:ea typeface="Open Sans Light"/>
                <a:cs typeface="Open Sans Light"/>
                <a:sym typeface="Open Sans Light"/>
              </a:defRPr>
            </a:lvl8pPr>
            <a:lvl9pPr indent="0" lvl="8" marL="0" marR="0" rtl="0" algn="r">
              <a:spcBef>
                <a:spcPts val="0"/>
              </a:spcBef>
              <a:buNone/>
              <a:defRPr b="0" i="0" sz="1100" u="none" cap="none" strike="noStrike">
                <a:solidFill>
                  <a:schemeClr val="dk2"/>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image" Target="../media/image30.png"/><Relationship Id="rId5" Type="http://schemas.openxmlformats.org/officeDocument/2006/relationships/image" Target="../media/image2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8.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1.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www.kaggle.com/datasets/bhavikjikadara/mental-health-dataset/data"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
          <p:cNvSpPr txBox="1"/>
          <p:nvPr>
            <p:ph type="ctrTitle"/>
          </p:nvPr>
        </p:nvSpPr>
        <p:spPr>
          <a:xfrm>
            <a:off x="176126" y="441700"/>
            <a:ext cx="5552100" cy="55086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1"/>
              </a:buClr>
              <a:buSzPts val="4300"/>
              <a:buFont typeface="Play"/>
              <a:buNone/>
            </a:pPr>
            <a:r>
              <a:rPr b="1" lang="en-US" sz="3600"/>
              <a:t>UCB DATA ANALYTICS</a:t>
            </a:r>
            <a:br>
              <a:rPr b="1" lang="en-US" sz="3600"/>
            </a:br>
            <a:r>
              <a:rPr b="1" lang="en-US" sz="3600"/>
              <a:t>BOOTCAMP - </a:t>
            </a:r>
            <a:br>
              <a:rPr b="1" lang="en-US" sz="3600"/>
            </a:br>
            <a:br>
              <a:rPr lang="en-US" sz="3600"/>
            </a:br>
            <a:r>
              <a:rPr lang="en-US" sz="3600"/>
              <a:t>  </a:t>
            </a:r>
            <a:br>
              <a:rPr b="1" lang="en-US" sz="3600"/>
            </a:br>
            <a:r>
              <a:rPr b="1" lang="en-US" sz="3600"/>
              <a:t>PROJECT 1  /TEAM 7</a:t>
            </a:r>
            <a:r>
              <a:rPr b="1" lang="en-US" sz="3500"/>
              <a:t> </a:t>
            </a:r>
            <a:br>
              <a:rPr b="1" lang="en-US" sz="3500"/>
            </a:br>
            <a:br>
              <a:rPr b="1" lang="en-US" sz="3500"/>
            </a:br>
            <a:r>
              <a:rPr b="1" i="0" lang="en-US" sz="2000"/>
              <a:t>GRANT ITOW</a:t>
            </a:r>
            <a:endParaRPr b="1" i="0" sz="2000"/>
          </a:p>
          <a:p>
            <a:pPr indent="0" lvl="0" marL="0" rtl="0" algn="ctr">
              <a:lnSpc>
                <a:spcPct val="90000"/>
              </a:lnSpc>
              <a:spcBef>
                <a:spcPts val="0"/>
              </a:spcBef>
              <a:spcAft>
                <a:spcPts val="0"/>
              </a:spcAft>
              <a:buClr>
                <a:schemeClr val="accent1"/>
              </a:buClr>
              <a:buSzPts val="4300"/>
              <a:buFont typeface="Play"/>
              <a:buNone/>
            </a:pPr>
            <a:r>
              <a:rPr b="1" i="0" lang="en-US" sz="2000"/>
              <a:t>JEAN VICENCIO</a:t>
            </a:r>
            <a:br>
              <a:rPr b="1" i="0" lang="en-US" sz="2000"/>
            </a:br>
            <a:r>
              <a:rPr b="1" i="0" lang="en-US" sz="2000"/>
              <a:t>NAVEEN CHAKICHERLA</a:t>
            </a:r>
            <a:br>
              <a:rPr b="1" i="0" lang="en-US" sz="2000"/>
            </a:br>
            <a:r>
              <a:rPr b="1" i="0" lang="en-US" sz="2000"/>
              <a:t>ROSE MARY RIOS</a:t>
            </a:r>
            <a:br>
              <a:rPr b="1" i="0" lang="en-US" sz="2000"/>
            </a:br>
            <a:r>
              <a:rPr b="1" i="0" lang="en-US" sz="2000"/>
              <a:t>RYAN PONTICELLI</a:t>
            </a:r>
            <a:br>
              <a:rPr b="1" lang="en-US"/>
            </a:br>
            <a:endParaRPr b="1"/>
          </a:p>
        </p:txBody>
      </p:sp>
      <p:pic>
        <p:nvPicPr>
          <p:cNvPr id="137" name="Google Shape;137;p1"/>
          <p:cNvPicPr preferRelativeResize="0"/>
          <p:nvPr>
            <p:ph idx="2" type="pic"/>
          </p:nvPr>
        </p:nvPicPr>
        <p:blipFill rotWithShape="1">
          <a:blip r:embed="rId3">
            <a:alphaModFix/>
          </a:blip>
          <a:srcRect b="14657" l="0" r="0" t="14658"/>
          <a:stretch/>
        </p:blipFill>
        <p:spPr>
          <a:xfrm>
            <a:off x="5624774" y="-6713"/>
            <a:ext cx="6578801" cy="6894576"/>
          </a:xfrm>
          <a:prstGeom prst="rect">
            <a:avLst/>
          </a:prstGeom>
          <a:noFill/>
          <a:ln>
            <a:noFill/>
          </a:ln>
        </p:spPr>
      </p:pic>
      <p:sp>
        <p:nvSpPr>
          <p:cNvPr id="138" name="Google Shape;138;p1"/>
          <p:cNvSpPr/>
          <p:nvPr/>
        </p:nvSpPr>
        <p:spPr>
          <a:xfrm>
            <a:off x="5613199" y="-18288"/>
            <a:ext cx="6578801" cy="6894576"/>
          </a:xfrm>
          <a:custGeom>
            <a:rect b="b" l="l" r="r" t="t"/>
            <a:pathLst>
              <a:path extrusionOk="0" h="6869575" w="6578801">
                <a:moveTo>
                  <a:pt x="1840375" y="0"/>
                </a:moveTo>
                <a:lnTo>
                  <a:pt x="6578801" y="0"/>
                </a:lnTo>
                <a:lnTo>
                  <a:pt x="6578801" y="6858000"/>
                </a:lnTo>
                <a:lnTo>
                  <a:pt x="0" y="6869575"/>
                </a:lnTo>
                <a:lnTo>
                  <a:pt x="1840375" y="0"/>
                </a:lnTo>
                <a:close/>
              </a:path>
            </a:pathLst>
          </a:custGeom>
          <a:noFill/>
          <a:ln>
            <a:noFill/>
          </a:ln>
        </p:spPr>
        <p:txBody>
          <a:bodyPr anchorCtr="0" anchor="t" bIns="45700" lIns="91425" spcFirstLastPara="1" rIns="274300" wrap="square" tIns="274300">
            <a:normAutofit/>
          </a:bodyPr>
          <a:lstStyle/>
          <a:p>
            <a:pPr indent="0" lvl="0" marL="0" marR="0" rtl="0" algn="r">
              <a:lnSpc>
                <a:spcPct val="100000"/>
              </a:lnSpc>
              <a:spcBef>
                <a:spcPts val="0"/>
              </a:spcBef>
              <a:spcAft>
                <a:spcPts val="0"/>
              </a:spcAft>
              <a:buClr>
                <a:schemeClr val="dk2"/>
              </a:buClr>
              <a:buSzPts val="1600"/>
              <a:buFont typeface="Arial"/>
              <a:buNone/>
            </a:pPr>
            <a:r>
              <a:t/>
            </a:r>
            <a:endParaRPr b="0" i="0" sz="2000" u="none" cap="none" strike="noStrike">
              <a:solidFill>
                <a:schemeClr val="dk2"/>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e5fc06d1a5_1_28"/>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2: </a:t>
            </a:r>
            <a:r>
              <a:rPr b="1" i="0" lang="en-US" sz="2900"/>
              <a:t>Occupation</a:t>
            </a:r>
            <a:r>
              <a:rPr b="1" i="0" lang="en-US" sz="2900"/>
              <a:t> vs. Mental Health History</a:t>
            </a:r>
            <a:endParaRPr/>
          </a:p>
        </p:txBody>
      </p:sp>
      <p:sp>
        <p:nvSpPr>
          <p:cNvPr id="203" name="Google Shape;203;g2e5fc06d1a5_1_28"/>
          <p:cNvSpPr txBox="1"/>
          <p:nvPr>
            <p:ph idx="4294967295" type="body"/>
          </p:nvPr>
        </p:nvSpPr>
        <p:spPr>
          <a:xfrm>
            <a:off x="533400" y="1203150"/>
            <a:ext cx="4304400" cy="5293200"/>
          </a:xfrm>
          <a:prstGeom prst="rect">
            <a:avLst/>
          </a:prstGeom>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i="1" lang="en-US" sz="2288">
                <a:latin typeface="Play"/>
                <a:ea typeface="Play"/>
                <a:cs typeface="Play"/>
                <a:sym typeface="Play"/>
              </a:rPr>
              <a:t>Bar plot to </a:t>
            </a:r>
            <a:r>
              <a:rPr i="1" lang="en-US" sz="2288">
                <a:latin typeface="Play"/>
                <a:ea typeface="Play"/>
                <a:cs typeface="Play"/>
                <a:sym typeface="Play"/>
              </a:rPr>
              <a:t>visualize</a:t>
            </a:r>
            <a:r>
              <a:rPr i="1" lang="en-US" sz="2288">
                <a:latin typeface="Play"/>
                <a:ea typeface="Play"/>
                <a:cs typeface="Play"/>
                <a:sym typeface="Play"/>
              </a:rPr>
              <a:t> counts of Mental Health History by </a:t>
            </a:r>
            <a:r>
              <a:rPr i="1" lang="en-US" sz="2288">
                <a:latin typeface="Play"/>
                <a:ea typeface="Play"/>
                <a:cs typeface="Play"/>
                <a:sym typeface="Play"/>
              </a:rPr>
              <a:t>Occupation</a:t>
            </a:r>
            <a:r>
              <a:rPr i="1" lang="en-US" sz="2288">
                <a:latin typeface="Play"/>
                <a:ea typeface="Play"/>
                <a:cs typeface="Play"/>
                <a:sym typeface="Play"/>
              </a:rPr>
              <a:t>:</a:t>
            </a:r>
            <a:endParaRPr i="1" sz="2288">
              <a:latin typeface="Play"/>
              <a:ea typeface="Play"/>
              <a:cs typeface="Play"/>
              <a:sym typeface="Play"/>
            </a:endParaRPr>
          </a:p>
          <a:p>
            <a:pPr indent="0" lvl="0" marL="0" rtl="0" algn="l">
              <a:lnSpc>
                <a:spcPct val="90000"/>
              </a:lnSpc>
              <a:spcBef>
                <a:spcPts val="0"/>
              </a:spcBef>
              <a:spcAft>
                <a:spcPts val="0"/>
              </a:spcAft>
              <a:buNone/>
            </a:pPr>
            <a:r>
              <a:t/>
            </a:r>
            <a:endParaRPr i="1" sz="2288">
              <a:latin typeface="Play"/>
              <a:ea typeface="Play"/>
              <a:cs typeface="Play"/>
              <a:sym typeface="Play"/>
            </a:endParaRPr>
          </a:p>
          <a:p>
            <a:pPr indent="-373944" lvl="0" marL="457200" marR="0" rtl="0" algn="l">
              <a:lnSpc>
                <a:spcPct val="90000"/>
              </a:lnSpc>
              <a:spcBef>
                <a:spcPts val="0"/>
              </a:spcBef>
              <a:spcAft>
                <a:spcPts val="0"/>
              </a:spcAft>
              <a:buSzPts val="2289"/>
              <a:buFont typeface="Play"/>
              <a:buChar char="•"/>
            </a:pPr>
            <a:r>
              <a:rPr i="1" lang="en-US" sz="2288">
                <a:latin typeface="Play"/>
                <a:ea typeface="Play"/>
                <a:cs typeface="Play"/>
                <a:sym typeface="Play"/>
              </a:rPr>
              <a:t>The code groups the data by Occupation and Mental Health History. </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Data is sorted by “Occupation” and self-reported survey with the values of “Yes”, “No’ and “Maybe.”</a:t>
            </a:r>
            <a:endParaRPr i="1" sz="2288">
              <a:latin typeface="Play"/>
              <a:ea typeface="Play"/>
              <a:cs typeface="Play"/>
              <a:sym typeface="Play"/>
            </a:endParaRPr>
          </a:p>
          <a:p>
            <a:pPr indent="-373944" lvl="0" marL="457200" marR="0" rtl="0" algn="l">
              <a:lnSpc>
                <a:spcPct val="90000"/>
              </a:lnSpc>
              <a:spcBef>
                <a:spcPts val="0"/>
              </a:spcBef>
              <a:spcAft>
                <a:spcPts val="0"/>
              </a:spcAft>
              <a:buSzPts val="2289"/>
              <a:buFont typeface="Play"/>
              <a:buChar char="•"/>
            </a:pPr>
            <a:r>
              <a:rPr i="1" lang="en-US" sz="2288">
                <a:latin typeface="Play"/>
                <a:ea typeface="Play"/>
                <a:cs typeface="Play"/>
                <a:sym typeface="Play"/>
              </a:rPr>
              <a:t>The “Maybe” response was included in final data to add further variability. </a:t>
            </a:r>
            <a:endParaRPr i="1" sz="2288">
              <a:latin typeface="Play"/>
              <a:ea typeface="Play"/>
              <a:cs typeface="Play"/>
              <a:sym typeface="Play"/>
            </a:endParaRPr>
          </a:p>
        </p:txBody>
      </p:sp>
      <p:pic>
        <p:nvPicPr>
          <p:cNvPr id="204" name="Google Shape;204;g2e5fc06d1a5_1_28"/>
          <p:cNvPicPr preferRelativeResize="0"/>
          <p:nvPr/>
        </p:nvPicPr>
        <p:blipFill>
          <a:blip r:embed="rId3">
            <a:alphaModFix/>
          </a:blip>
          <a:stretch>
            <a:fillRect/>
          </a:stretch>
        </p:blipFill>
        <p:spPr>
          <a:xfrm>
            <a:off x="4837788" y="1745425"/>
            <a:ext cx="6990026" cy="4208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e5fc06d1a5_1_35"/>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2900"/>
              <a:t>Question 1: Occupation vs. Mental Health History</a:t>
            </a:r>
            <a:endParaRPr b="1" i="0" sz="2900"/>
          </a:p>
        </p:txBody>
      </p:sp>
      <p:sp>
        <p:nvSpPr>
          <p:cNvPr id="211" name="Google Shape;211;g2e5fc06d1a5_1_35"/>
          <p:cNvSpPr txBox="1"/>
          <p:nvPr>
            <p:ph idx="4294967295" type="body"/>
          </p:nvPr>
        </p:nvSpPr>
        <p:spPr>
          <a:xfrm>
            <a:off x="533400" y="1203150"/>
            <a:ext cx="4304400" cy="5293200"/>
          </a:xfrm>
          <a:prstGeom prst="rect">
            <a:avLst/>
          </a:prstGeom>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i="1" lang="en-US" sz="2288">
                <a:latin typeface="Play"/>
                <a:ea typeface="Play"/>
                <a:cs typeface="Play"/>
                <a:sym typeface="Play"/>
              </a:rPr>
              <a:t>A stacked bar plot to visualize these proportions:</a:t>
            </a:r>
            <a:endParaRPr i="1" sz="2288">
              <a:latin typeface="Play"/>
              <a:ea typeface="Play"/>
              <a:cs typeface="Play"/>
              <a:sym typeface="Play"/>
            </a:endParaRPr>
          </a:p>
          <a:p>
            <a:pPr indent="0" lvl="0" marL="0" rtl="0" algn="l">
              <a:lnSpc>
                <a:spcPct val="90000"/>
              </a:lnSpc>
              <a:spcBef>
                <a:spcPts val="0"/>
              </a:spcBef>
              <a:spcAft>
                <a:spcPts val="0"/>
              </a:spcAft>
              <a:buNone/>
            </a:pPr>
            <a:r>
              <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Within each bar, different colored segments represent the proportions of “Yes”, “No” and “Maybe” responses for mental health history.</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Data was collected from a self-reported survey.</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By comparing the segments within each bar, this demonstrates the relative proportion of individuals with and without a history of mental health issues within each occupation.</a:t>
            </a:r>
            <a:endParaRPr i="1" sz="2288">
              <a:latin typeface="Play"/>
              <a:ea typeface="Play"/>
              <a:cs typeface="Play"/>
              <a:sym typeface="Play"/>
            </a:endParaRPr>
          </a:p>
        </p:txBody>
      </p:sp>
      <p:pic>
        <p:nvPicPr>
          <p:cNvPr id="212" name="Google Shape;212;g2e5fc06d1a5_1_35"/>
          <p:cNvPicPr preferRelativeResize="0"/>
          <p:nvPr/>
        </p:nvPicPr>
        <p:blipFill>
          <a:blip r:embed="rId3">
            <a:alphaModFix/>
          </a:blip>
          <a:stretch>
            <a:fillRect/>
          </a:stretch>
        </p:blipFill>
        <p:spPr>
          <a:xfrm>
            <a:off x="4953775" y="1323475"/>
            <a:ext cx="7011249" cy="4301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e5fc06d1a5_1_58"/>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2: </a:t>
            </a:r>
            <a:r>
              <a:rPr b="1" i="0" lang="en-US" sz="2900"/>
              <a:t>Occupation</a:t>
            </a:r>
            <a:r>
              <a:rPr b="1" i="0" lang="en-US" sz="2900"/>
              <a:t> vs. Mental Health History</a:t>
            </a:r>
            <a:endParaRPr b="1" i="0" sz="2900"/>
          </a:p>
        </p:txBody>
      </p:sp>
      <p:sp>
        <p:nvSpPr>
          <p:cNvPr id="219" name="Google Shape;219;g2e5fc06d1a5_1_58"/>
          <p:cNvSpPr txBox="1"/>
          <p:nvPr>
            <p:ph idx="4294967295" type="body"/>
          </p:nvPr>
        </p:nvSpPr>
        <p:spPr>
          <a:xfrm>
            <a:off x="533400" y="1203150"/>
            <a:ext cx="11125200" cy="5293200"/>
          </a:xfrm>
          <a:prstGeom prst="rect">
            <a:avLst/>
          </a:prstGeom>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i="1" lang="en-US" sz="2288">
                <a:latin typeface="Play"/>
                <a:ea typeface="Play"/>
                <a:cs typeface="Play"/>
                <a:sym typeface="Play"/>
              </a:rPr>
              <a:t>Conclusion: </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The Chi-Squared test helps to statistically determine if there is a significant association between occupation and mental health history. </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This comprehensive analysis helps in understanding how mental health history varies across different occupations and whether these variations are statistically significant.</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Chi-Squared test determined a value &gt; 0.05, which indicates no significant association between Occupation and Mental Health.</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These results suggest that any observed differences in mental health history between occupations are due to random chance or other factors.</a:t>
            </a:r>
            <a:endParaRPr i="1" sz="2288">
              <a:latin typeface="Play"/>
              <a:ea typeface="Play"/>
              <a:cs typeface="Play"/>
              <a:sym typeface="Pl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73b30459b1_4_19"/>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3: </a:t>
            </a:r>
            <a:r>
              <a:rPr b="1" i="0" lang="en-US" sz="2900">
                <a:solidFill>
                  <a:srgbClr val="1D1C1D"/>
                </a:solidFill>
                <a:highlight>
                  <a:srgbClr val="FFFFFF"/>
                </a:highlight>
              </a:rPr>
              <a:t>Does mental health factors have an impact on one’s interest in their work?</a:t>
            </a:r>
            <a:endParaRPr b="1" i="0" sz="2900"/>
          </a:p>
        </p:txBody>
      </p:sp>
      <p:sp>
        <p:nvSpPr>
          <p:cNvPr id="226" name="Google Shape;226;g273b30459b1_4_19"/>
          <p:cNvSpPr txBox="1"/>
          <p:nvPr/>
        </p:nvSpPr>
        <p:spPr>
          <a:xfrm>
            <a:off x="1207400" y="2511375"/>
            <a:ext cx="9841500" cy="3928200"/>
          </a:xfrm>
          <a:prstGeom prst="rect">
            <a:avLst/>
          </a:prstGeom>
          <a:noFill/>
          <a:ln>
            <a:noFill/>
          </a:ln>
        </p:spPr>
        <p:txBody>
          <a:bodyPr anchorCtr="0" anchor="t" bIns="91425" lIns="91425" spcFirstLastPara="1" rIns="91425" wrap="square" tIns="91425">
            <a:noAutofit/>
          </a:bodyPr>
          <a:lstStyle/>
          <a:p>
            <a:pPr indent="-373944" lvl="0" marL="457200" rtl="0" algn="l">
              <a:lnSpc>
                <a:spcPct val="150000"/>
              </a:lnSpc>
              <a:spcBef>
                <a:spcPts val="0"/>
              </a:spcBef>
              <a:spcAft>
                <a:spcPts val="0"/>
              </a:spcAft>
              <a:buClr>
                <a:schemeClr val="dk2"/>
              </a:buClr>
              <a:buSzPts val="2289"/>
              <a:buFont typeface="Play"/>
              <a:buChar char="•"/>
            </a:pPr>
            <a:r>
              <a:rPr lang="en-US" sz="2250">
                <a:solidFill>
                  <a:schemeClr val="dk1"/>
                </a:solidFill>
                <a:latin typeface="Play"/>
                <a:ea typeface="Play"/>
                <a:cs typeface="Play"/>
                <a:sym typeface="Play"/>
              </a:rPr>
              <a:t>Null Hypothesis: Ones Mental Health state does not affect a person interest in </a:t>
            </a:r>
            <a:r>
              <a:rPr lang="en-US" sz="2250">
                <a:solidFill>
                  <a:schemeClr val="dk1"/>
                </a:solidFill>
                <a:latin typeface="Play"/>
                <a:ea typeface="Play"/>
                <a:cs typeface="Play"/>
                <a:sym typeface="Play"/>
              </a:rPr>
              <a:t>their</a:t>
            </a:r>
            <a:r>
              <a:rPr lang="en-US" sz="2250">
                <a:solidFill>
                  <a:schemeClr val="dk1"/>
                </a:solidFill>
                <a:latin typeface="Play"/>
                <a:ea typeface="Play"/>
                <a:cs typeface="Play"/>
                <a:sym typeface="Play"/>
              </a:rPr>
              <a:t> work.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Alternative Hypothesis: The lower the severity of a </a:t>
            </a:r>
            <a:r>
              <a:rPr lang="en-US" sz="2250">
                <a:solidFill>
                  <a:schemeClr val="dk1"/>
                </a:solidFill>
                <a:latin typeface="Play"/>
                <a:ea typeface="Play"/>
                <a:cs typeface="Play"/>
                <a:sym typeface="Play"/>
              </a:rPr>
              <a:t>person's</a:t>
            </a:r>
            <a:r>
              <a:rPr lang="en-US" sz="2250">
                <a:solidFill>
                  <a:schemeClr val="dk1"/>
                </a:solidFill>
                <a:latin typeface="Play"/>
                <a:ea typeface="Play"/>
                <a:cs typeface="Play"/>
                <a:sym typeface="Play"/>
              </a:rPr>
              <a:t> Mental Health challenges positively correlates with higher work interest, and a lower Candidacy of mental health history also positively correlates with work interest.</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i="1"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2e6420f1b58_2_20"/>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3 - Mental Health Responses Comparisons</a:t>
            </a:r>
            <a:endParaRPr b="1" i="0" sz="2900"/>
          </a:p>
        </p:txBody>
      </p:sp>
      <p:sp>
        <p:nvSpPr>
          <p:cNvPr id="233" name="Google Shape;233;g2e6420f1b58_2_20"/>
          <p:cNvSpPr txBox="1"/>
          <p:nvPr>
            <p:ph idx="4294967295" type="body"/>
          </p:nvPr>
        </p:nvSpPr>
        <p:spPr>
          <a:xfrm>
            <a:off x="4214325" y="4074475"/>
            <a:ext cx="6396000" cy="5655300"/>
          </a:xfrm>
          <a:prstGeom prst="rect">
            <a:avLst/>
          </a:prstGeom>
        </p:spPr>
        <p:txBody>
          <a:bodyPr anchorCtr="0" anchor="t" bIns="91425" lIns="91425" spcFirstLastPara="1" rIns="91425" wrap="square" tIns="0">
            <a:normAutofit/>
          </a:bodyPr>
          <a:lstStyle/>
          <a:p>
            <a:pPr indent="0" lvl="0" marL="0" marR="0" rtl="0" algn="l">
              <a:lnSpc>
                <a:spcPct val="150000"/>
              </a:lnSpc>
              <a:spcBef>
                <a:spcPts val="0"/>
              </a:spcBef>
              <a:spcAft>
                <a:spcPts val="0"/>
              </a:spcAft>
              <a:buNone/>
            </a:pPr>
            <a:r>
              <a:t/>
            </a:r>
            <a:endParaRPr i="1" sz="5200">
              <a:solidFill>
                <a:schemeClr val="dk1"/>
              </a:solidFill>
              <a:latin typeface="Play"/>
              <a:ea typeface="Play"/>
              <a:cs typeface="Play"/>
              <a:sym typeface="Play"/>
            </a:endParaRPr>
          </a:p>
          <a:p>
            <a:pPr indent="0" lvl="0" marL="0" rtl="0" algn="l">
              <a:lnSpc>
                <a:spcPct val="90000"/>
              </a:lnSpc>
              <a:spcBef>
                <a:spcPts val="0"/>
              </a:spcBef>
              <a:spcAft>
                <a:spcPts val="0"/>
              </a:spcAft>
              <a:buNone/>
            </a:pPr>
            <a:r>
              <a:t/>
            </a:r>
            <a:endParaRPr b="1" sz="2288">
              <a:latin typeface="Play"/>
              <a:ea typeface="Play"/>
              <a:cs typeface="Play"/>
              <a:sym typeface="Play"/>
            </a:endParaRPr>
          </a:p>
        </p:txBody>
      </p:sp>
      <p:pic>
        <p:nvPicPr>
          <p:cNvPr id="234" name="Google Shape;234;g2e6420f1b58_2_20"/>
          <p:cNvPicPr preferRelativeResize="0"/>
          <p:nvPr/>
        </p:nvPicPr>
        <p:blipFill>
          <a:blip r:embed="rId3">
            <a:alphaModFix/>
          </a:blip>
          <a:stretch>
            <a:fillRect/>
          </a:stretch>
        </p:blipFill>
        <p:spPr>
          <a:xfrm>
            <a:off x="7738125" y="4533824"/>
            <a:ext cx="3900250" cy="2077650"/>
          </a:xfrm>
          <a:prstGeom prst="rect">
            <a:avLst/>
          </a:prstGeom>
          <a:noFill/>
          <a:ln>
            <a:noFill/>
          </a:ln>
        </p:spPr>
      </p:pic>
      <p:pic>
        <p:nvPicPr>
          <p:cNvPr id="235" name="Google Shape;235;g2e6420f1b58_2_20"/>
          <p:cNvPicPr preferRelativeResize="0"/>
          <p:nvPr/>
        </p:nvPicPr>
        <p:blipFill>
          <a:blip r:embed="rId4">
            <a:alphaModFix/>
          </a:blip>
          <a:stretch>
            <a:fillRect/>
          </a:stretch>
        </p:blipFill>
        <p:spPr>
          <a:xfrm>
            <a:off x="6681725" y="935700"/>
            <a:ext cx="5186020" cy="3445725"/>
          </a:xfrm>
          <a:prstGeom prst="rect">
            <a:avLst/>
          </a:prstGeom>
          <a:noFill/>
          <a:ln>
            <a:noFill/>
          </a:ln>
        </p:spPr>
      </p:pic>
      <p:sp>
        <p:nvSpPr>
          <p:cNvPr id="236" name="Google Shape;236;g2e6420f1b58_2_20"/>
          <p:cNvSpPr txBox="1"/>
          <p:nvPr/>
        </p:nvSpPr>
        <p:spPr>
          <a:xfrm>
            <a:off x="172475" y="859500"/>
            <a:ext cx="6721200" cy="57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200">
                <a:solidFill>
                  <a:schemeClr val="dk2"/>
                </a:solidFill>
                <a:latin typeface="Play"/>
                <a:ea typeface="Play"/>
                <a:cs typeface="Play"/>
                <a:sym typeface="Play"/>
              </a:rPr>
              <a:t>Visual look at the landscape of those surveyed  across multiple factors     </a:t>
            </a:r>
            <a:r>
              <a:rPr i="1" lang="en-US" sz="1200">
                <a:solidFill>
                  <a:schemeClr val="dk2"/>
                </a:solidFill>
                <a:latin typeface="Play"/>
                <a:ea typeface="Play"/>
                <a:cs typeface="Play"/>
                <a:sym typeface="Play"/>
              </a:rPr>
              <a:t>     →  </a:t>
            </a:r>
            <a:endParaRPr i="1" sz="1200">
              <a:solidFill>
                <a:schemeClr val="dk2"/>
              </a:solidFill>
              <a:latin typeface="Play"/>
              <a:ea typeface="Play"/>
              <a:cs typeface="Play"/>
              <a:sym typeface="Play"/>
            </a:endParaRPr>
          </a:p>
          <a:p>
            <a:pPr indent="0" lvl="0" marL="0" rtl="0" algn="l">
              <a:spcBef>
                <a:spcPts val="0"/>
              </a:spcBef>
              <a:spcAft>
                <a:spcPts val="0"/>
              </a:spcAft>
              <a:buNone/>
            </a:pPr>
            <a:r>
              <a:t/>
            </a:r>
            <a:endParaRPr b="1" sz="12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200">
                <a:solidFill>
                  <a:schemeClr val="dk1"/>
                </a:solidFill>
                <a:latin typeface="Play"/>
                <a:ea typeface="Play"/>
                <a:cs typeface="Play"/>
                <a:sym typeface="Play"/>
              </a:rPr>
              <a:t>  </a:t>
            </a:r>
            <a:r>
              <a:rPr b="1" lang="en-US" sz="1200">
                <a:solidFill>
                  <a:schemeClr val="dk1"/>
                </a:solidFill>
                <a:latin typeface="Play"/>
                <a:ea typeface="Play"/>
                <a:cs typeface="Play"/>
                <a:sym typeface="Play"/>
              </a:rPr>
              <a:t>Impact Distribution </a:t>
            </a:r>
            <a:endParaRPr b="1" sz="1200">
              <a:solidFill>
                <a:schemeClr val="dk1"/>
              </a:solidFill>
              <a:latin typeface="Play"/>
              <a:ea typeface="Play"/>
              <a:cs typeface="Play"/>
              <a:sym typeface="Play"/>
            </a:endParaRPr>
          </a:p>
          <a:p>
            <a:pPr indent="-304800" lvl="0" marL="457200" rtl="0" algn="l">
              <a:lnSpc>
                <a:spcPct val="115000"/>
              </a:lnSpc>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Responses are centric to “0: (Medium Impact), indicating a balanced view of mental health factors.</a:t>
            </a:r>
            <a:endParaRPr sz="1200">
              <a:solidFill>
                <a:schemeClr val="dk1"/>
              </a:solidFill>
              <a:latin typeface="Play"/>
              <a:ea typeface="Play"/>
              <a:cs typeface="Play"/>
              <a:sym typeface="Play"/>
            </a:endParaRPr>
          </a:p>
          <a:p>
            <a:pPr indent="0" lvl="0" marL="0" rtl="0" algn="l">
              <a:lnSpc>
                <a:spcPct val="115000"/>
              </a:lnSpc>
              <a:spcBef>
                <a:spcPts val="1200"/>
              </a:spcBef>
              <a:spcAft>
                <a:spcPts val="0"/>
              </a:spcAft>
              <a:buNone/>
            </a:pPr>
            <a:r>
              <a:rPr lang="en-US" sz="1200">
                <a:solidFill>
                  <a:schemeClr val="dk1"/>
                </a:solidFill>
                <a:latin typeface="Play"/>
                <a:ea typeface="Play"/>
                <a:cs typeface="Play"/>
                <a:sym typeface="Play"/>
              </a:rPr>
              <a:t>  </a:t>
            </a:r>
            <a:r>
              <a:rPr b="1" lang="en-US" sz="1200">
                <a:solidFill>
                  <a:schemeClr val="dk1"/>
                </a:solidFill>
                <a:latin typeface="Play"/>
                <a:ea typeface="Play"/>
                <a:cs typeface="Play"/>
                <a:sym typeface="Play"/>
              </a:rPr>
              <a:t>Low Impact (-1)</a:t>
            </a:r>
            <a:endParaRPr b="1" sz="1200">
              <a:solidFill>
                <a:schemeClr val="dk1"/>
              </a:solidFill>
              <a:latin typeface="Play"/>
              <a:ea typeface="Play"/>
              <a:cs typeface="Play"/>
              <a:sym typeface="Play"/>
            </a:endParaRPr>
          </a:p>
          <a:p>
            <a:pPr indent="-304800" lvl="0" marL="457200" rtl="0" algn="l">
              <a:lnSpc>
                <a:spcPct val="115000"/>
              </a:lnSpc>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Infrequently reported, suggesting minimal negative influence on mental health.</a:t>
            </a:r>
            <a:endParaRPr sz="1200">
              <a:solidFill>
                <a:schemeClr val="dk1"/>
              </a:solidFill>
              <a:latin typeface="Play"/>
              <a:ea typeface="Play"/>
              <a:cs typeface="Play"/>
              <a:sym typeface="Play"/>
            </a:endParaRPr>
          </a:p>
          <a:p>
            <a:pPr indent="0" lvl="0" marL="0" rtl="0" algn="l">
              <a:lnSpc>
                <a:spcPct val="115000"/>
              </a:lnSpc>
              <a:spcBef>
                <a:spcPts val="1200"/>
              </a:spcBef>
              <a:spcAft>
                <a:spcPts val="0"/>
              </a:spcAft>
              <a:buNone/>
            </a:pPr>
            <a:r>
              <a:rPr lang="en-US" sz="1200">
                <a:solidFill>
                  <a:schemeClr val="dk1"/>
                </a:solidFill>
                <a:latin typeface="Play"/>
                <a:ea typeface="Play"/>
                <a:cs typeface="Play"/>
                <a:sym typeface="Play"/>
              </a:rPr>
              <a:t>  </a:t>
            </a:r>
            <a:r>
              <a:rPr b="1" lang="en-US" sz="1200">
                <a:solidFill>
                  <a:schemeClr val="dk1"/>
                </a:solidFill>
                <a:latin typeface="Play"/>
                <a:ea typeface="Play"/>
                <a:cs typeface="Play"/>
                <a:sym typeface="Play"/>
              </a:rPr>
              <a:t>Medium Impact (0)</a:t>
            </a:r>
            <a:endParaRPr b="1" sz="1200">
              <a:solidFill>
                <a:schemeClr val="dk1"/>
              </a:solidFill>
              <a:latin typeface="Play"/>
              <a:ea typeface="Play"/>
              <a:cs typeface="Play"/>
              <a:sym typeface="Play"/>
            </a:endParaRPr>
          </a:p>
          <a:p>
            <a:pPr indent="-304800" lvl="0" marL="457200" rtl="0" algn="l">
              <a:lnSpc>
                <a:spcPct val="115000"/>
              </a:lnSpc>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Most common response, reflecting moderate perceptions across factors.</a:t>
            </a:r>
            <a:endParaRPr sz="1200">
              <a:solidFill>
                <a:schemeClr val="dk1"/>
              </a:solidFill>
              <a:latin typeface="Play"/>
              <a:ea typeface="Play"/>
              <a:cs typeface="Play"/>
              <a:sym typeface="Play"/>
            </a:endParaRPr>
          </a:p>
          <a:p>
            <a:pPr indent="0" lvl="0" marL="0" rtl="0" algn="l">
              <a:lnSpc>
                <a:spcPct val="115000"/>
              </a:lnSpc>
              <a:spcBef>
                <a:spcPts val="1200"/>
              </a:spcBef>
              <a:spcAft>
                <a:spcPts val="0"/>
              </a:spcAft>
              <a:buNone/>
            </a:pPr>
            <a:r>
              <a:rPr lang="en-US" sz="1200">
                <a:solidFill>
                  <a:schemeClr val="dk1"/>
                </a:solidFill>
                <a:latin typeface="Play"/>
                <a:ea typeface="Play"/>
                <a:cs typeface="Play"/>
                <a:sym typeface="Play"/>
              </a:rPr>
              <a:t>  </a:t>
            </a:r>
            <a:r>
              <a:rPr b="1" lang="en-US" sz="1200">
                <a:solidFill>
                  <a:schemeClr val="dk1"/>
                </a:solidFill>
                <a:latin typeface="Play"/>
                <a:ea typeface="Play"/>
                <a:cs typeface="Play"/>
                <a:sym typeface="Play"/>
              </a:rPr>
              <a:t>High Impact (1)</a:t>
            </a:r>
            <a:endParaRPr b="1" sz="1200">
              <a:solidFill>
                <a:schemeClr val="dk1"/>
              </a:solidFill>
              <a:latin typeface="Play"/>
              <a:ea typeface="Play"/>
              <a:cs typeface="Play"/>
              <a:sym typeface="Play"/>
            </a:endParaRPr>
          </a:p>
          <a:p>
            <a:pPr indent="-304800" lvl="0" marL="457200" rtl="0" algn="l">
              <a:lnSpc>
                <a:spcPct val="115000"/>
              </a:lnSpc>
              <a:spcBef>
                <a:spcPts val="0"/>
              </a:spcBef>
              <a:spcAft>
                <a:spcPts val="0"/>
              </a:spcAft>
              <a:buClr>
                <a:schemeClr val="dk1"/>
              </a:buClr>
              <a:buSzPts val="1200"/>
              <a:buFont typeface="Play"/>
              <a:buChar char="●"/>
            </a:pPr>
            <a:r>
              <a:rPr lang="en-US" sz="1200">
                <a:solidFill>
                  <a:schemeClr val="dk1"/>
                </a:solidFill>
                <a:latin typeface="Play"/>
                <a:ea typeface="Play"/>
                <a:cs typeface="Play"/>
                <a:sym typeface="Play"/>
              </a:rPr>
              <a:t>Less common, indicating select factors are seen to significantly affect mental health.</a:t>
            </a:r>
            <a:endParaRPr sz="1200">
              <a:solidFill>
                <a:schemeClr val="dk1"/>
              </a:solidFill>
              <a:latin typeface="Play"/>
              <a:ea typeface="Play"/>
              <a:cs typeface="Play"/>
              <a:sym typeface="Play"/>
            </a:endParaRPr>
          </a:p>
          <a:p>
            <a:pPr indent="0" lvl="0" marL="0" rtl="0" algn="l">
              <a:lnSpc>
                <a:spcPct val="115000"/>
              </a:lnSpc>
              <a:spcBef>
                <a:spcPts val="1200"/>
              </a:spcBef>
              <a:spcAft>
                <a:spcPts val="0"/>
              </a:spcAft>
              <a:buNone/>
            </a:pPr>
            <a:r>
              <a:rPr lang="en-US" sz="1200">
                <a:solidFill>
                  <a:schemeClr val="dk1"/>
                </a:solidFill>
                <a:latin typeface="Play"/>
                <a:ea typeface="Play"/>
                <a:cs typeface="Play"/>
                <a:sym typeface="Play"/>
              </a:rPr>
              <a:t>  </a:t>
            </a:r>
            <a:r>
              <a:rPr b="1" i="1" lang="en-US" sz="1200" u="sng">
                <a:solidFill>
                  <a:srgbClr val="001E2E"/>
                </a:solidFill>
                <a:latin typeface="Play"/>
                <a:ea typeface="Play"/>
                <a:cs typeface="Play"/>
                <a:sym typeface="Play"/>
              </a:rPr>
              <a:t>Variability in Responses: </a:t>
            </a:r>
            <a:endParaRPr b="1" i="1" sz="1200" u="sng">
              <a:solidFill>
                <a:srgbClr val="001E2E"/>
              </a:solidFill>
              <a:latin typeface="Play"/>
              <a:ea typeface="Play"/>
              <a:cs typeface="Play"/>
              <a:sym typeface="Play"/>
            </a:endParaRPr>
          </a:p>
          <a:p>
            <a:pPr indent="0" lvl="0" marL="0" rtl="0" algn="l">
              <a:lnSpc>
                <a:spcPct val="115000"/>
              </a:lnSpc>
              <a:spcBef>
                <a:spcPts val="0"/>
              </a:spcBef>
              <a:spcAft>
                <a:spcPts val="0"/>
              </a:spcAft>
              <a:buNone/>
            </a:pPr>
            <a:r>
              <a:rPr i="1" lang="en-US" sz="1200">
                <a:solidFill>
                  <a:srgbClr val="001E2E"/>
                </a:solidFill>
                <a:latin typeface="Play"/>
                <a:ea typeface="Play"/>
                <a:cs typeface="Play"/>
                <a:sym typeface="Play"/>
              </a:rPr>
              <a:t>There is data variability in responses (e.g., undisclosed mental health history, evenly spread of mood swings responses) where response </a:t>
            </a:r>
            <a:r>
              <a:rPr i="1" lang="en-US" sz="1200">
                <a:solidFill>
                  <a:srgbClr val="001E2E"/>
                </a:solidFill>
                <a:latin typeface="Play"/>
                <a:ea typeface="Play"/>
                <a:cs typeface="Play"/>
                <a:sym typeface="Play"/>
              </a:rPr>
              <a:t>options</a:t>
            </a:r>
            <a:r>
              <a:rPr i="1" lang="en-US" sz="1200">
                <a:solidFill>
                  <a:srgbClr val="001E2E"/>
                </a:solidFill>
                <a:latin typeface="Play"/>
                <a:ea typeface="Play"/>
                <a:cs typeface="Play"/>
                <a:sym typeface="Play"/>
              </a:rPr>
              <a:t>  </a:t>
            </a:r>
            <a:r>
              <a:rPr i="1" lang="en-US" sz="1200">
                <a:solidFill>
                  <a:srgbClr val="001E2E"/>
                </a:solidFill>
                <a:latin typeface="Play"/>
                <a:ea typeface="Play"/>
                <a:cs typeface="Play"/>
                <a:sym typeface="Play"/>
              </a:rPr>
              <a:t>included</a:t>
            </a:r>
            <a:r>
              <a:rPr i="1" lang="en-US" sz="1200">
                <a:solidFill>
                  <a:srgbClr val="001E2E"/>
                </a:solidFill>
                <a:latin typeface="Play"/>
                <a:ea typeface="Play"/>
                <a:cs typeface="Play"/>
                <a:sym typeface="Play"/>
              </a:rPr>
              <a:t> a MAYBE option. </a:t>
            </a:r>
            <a:endParaRPr i="1" sz="1200">
              <a:solidFill>
                <a:srgbClr val="001E2E"/>
              </a:solidFill>
              <a:latin typeface="Play"/>
              <a:ea typeface="Play"/>
              <a:cs typeface="Play"/>
              <a:sym typeface="Play"/>
            </a:endParaRPr>
          </a:p>
          <a:p>
            <a:pPr indent="0" lvl="0" marL="0" rtl="0" algn="l">
              <a:lnSpc>
                <a:spcPct val="115000"/>
              </a:lnSpc>
              <a:spcBef>
                <a:spcPts val="1200"/>
              </a:spcBef>
              <a:spcAft>
                <a:spcPts val="0"/>
              </a:spcAft>
              <a:buNone/>
            </a:pPr>
            <a:r>
              <a:rPr i="1" lang="en-US" sz="1200">
                <a:solidFill>
                  <a:srgbClr val="001E2E"/>
                </a:solidFill>
                <a:latin typeface="Play"/>
                <a:ea typeface="Play"/>
                <a:cs typeface="Play"/>
                <a:sym typeface="Play"/>
              </a:rPr>
              <a:t>While the data reflects respondents responses  are </a:t>
            </a:r>
            <a:r>
              <a:rPr i="1" lang="en-US" sz="1200">
                <a:solidFill>
                  <a:srgbClr val="001E2E"/>
                </a:solidFill>
                <a:latin typeface="Play"/>
                <a:ea typeface="Play"/>
                <a:cs typeface="Play"/>
                <a:sym typeface="Play"/>
              </a:rPr>
              <a:t>clustered</a:t>
            </a:r>
            <a:r>
              <a:rPr i="1" lang="en-US" sz="1200">
                <a:solidFill>
                  <a:srgbClr val="001E2E"/>
                </a:solidFill>
                <a:latin typeface="Play"/>
                <a:ea typeface="Play"/>
                <a:cs typeface="Play"/>
                <a:sym typeface="Play"/>
              </a:rPr>
              <a:t> in the middle with no extremes  the data equally showcases the responses do not </a:t>
            </a:r>
            <a:r>
              <a:rPr i="1" lang="en-US" sz="1200">
                <a:solidFill>
                  <a:srgbClr val="001E2E"/>
                </a:solidFill>
                <a:latin typeface="Play"/>
                <a:ea typeface="Play"/>
                <a:cs typeface="Play"/>
                <a:sym typeface="Play"/>
              </a:rPr>
              <a:t>have</a:t>
            </a:r>
            <a:r>
              <a:rPr i="1" lang="en-US" sz="1200">
                <a:solidFill>
                  <a:srgbClr val="001E2E"/>
                </a:solidFill>
                <a:latin typeface="Play"/>
                <a:ea typeface="Play"/>
                <a:cs typeface="Play"/>
                <a:sym typeface="Play"/>
              </a:rPr>
              <a:t> large variances.  The data cannot measure if respondents are forthcoming and is further showcased  where Maybe response counts is relatively chosen just as much as a definitive Yes or No</a:t>
            </a:r>
            <a:r>
              <a:rPr i="1" lang="en-US" sz="1200">
                <a:solidFill>
                  <a:schemeClr val="dk1"/>
                </a:solidFill>
                <a:latin typeface="Play"/>
                <a:ea typeface="Play"/>
                <a:cs typeface="Play"/>
                <a:sym typeface="Play"/>
              </a:rPr>
              <a:t>.  </a:t>
            </a:r>
            <a:endParaRPr i="1" sz="1200">
              <a:solidFill>
                <a:schemeClr val="dk1"/>
              </a:solidFill>
              <a:latin typeface="Play"/>
              <a:ea typeface="Play"/>
              <a:cs typeface="Play"/>
              <a:sym typeface="Play"/>
            </a:endParaRPr>
          </a:p>
          <a:p>
            <a:pPr indent="0" lvl="0" marL="0" rtl="0" algn="l">
              <a:lnSpc>
                <a:spcPct val="115000"/>
              </a:lnSpc>
              <a:spcBef>
                <a:spcPts val="1200"/>
              </a:spcBef>
              <a:spcAft>
                <a:spcPts val="120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73b30459b1_12_1"/>
          <p:cNvSpPr txBox="1"/>
          <p:nvPr>
            <p:ph type="title"/>
          </p:nvPr>
        </p:nvSpPr>
        <p:spPr>
          <a:xfrm>
            <a:off x="834775" y="357275"/>
            <a:ext cx="9906000" cy="963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3 - </a:t>
            </a:r>
            <a:r>
              <a:rPr b="1" i="0" lang="en-US" sz="2900"/>
              <a:t>Mental</a:t>
            </a:r>
            <a:r>
              <a:rPr b="1" i="0" lang="en-US" sz="2900"/>
              <a:t> Health Candidacy vs. Mental Health </a:t>
            </a:r>
            <a:r>
              <a:rPr b="1" i="0" lang="en-US" sz="2900"/>
              <a:t>Severity</a:t>
            </a:r>
            <a:r>
              <a:rPr b="1" i="0" lang="en-US" sz="2900"/>
              <a:t> Ratings </a:t>
            </a:r>
            <a:endParaRPr b="1" i="0" sz="2900"/>
          </a:p>
        </p:txBody>
      </p:sp>
      <p:sp>
        <p:nvSpPr>
          <p:cNvPr id="243" name="Google Shape;243;g273b30459b1_12_1"/>
          <p:cNvSpPr txBox="1"/>
          <p:nvPr/>
        </p:nvSpPr>
        <p:spPr>
          <a:xfrm>
            <a:off x="222475" y="1364975"/>
            <a:ext cx="6101100" cy="545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i="1" lang="en-US" sz="1200">
                <a:solidFill>
                  <a:schemeClr val="dk1"/>
                </a:solidFill>
              </a:rPr>
              <a:t>(</a:t>
            </a:r>
            <a:r>
              <a:rPr b="1" i="1" lang="en-US" sz="900">
                <a:solidFill>
                  <a:srgbClr val="888888"/>
                </a:solidFill>
              </a:rPr>
              <a:t>Def.) Two new data </a:t>
            </a:r>
            <a:r>
              <a:rPr b="1" i="1" lang="en-US" sz="900">
                <a:solidFill>
                  <a:srgbClr val="888888"/>
                </a:solidFill>
              </a:rPr>
              <a:t>features</a:t>
            </a:r>
            <a:r>
              <a:rPr b="1" i="1" lang="en-US" sz="900">
                <a:solidFill>
                  <a:srgbClr val="888888"/>
                </a:solidFill>
              </a:rPr>
              <a:t> for Ratings</a:t>
            </a:r>
            <a:r>
              <a:rPr i="1" lang="en-US" sz="900">
                <a:solidFill>
                  <a:srgbClr val="888888"/>
                </a:solidFill>
              </a:rPr>
              <a:t> are derived data points for the aggregation of a respondents responses for columns capturing data regarding </a:t>
            </a:r>
            <a:r>
              <a:rPr i="1" lang="en-US" sz="900">
                <a:solidFill>
                  <a:srgbClr val="888888"/>
                </a:solidFill>
              </a:rPr>
              <a:t>their</a:t>
            </a:r>
            <a:r>
              <a:rPr i="1" lang="en-US" sz="900">
                <a:solidFill>
                  <a:srgbClr val="888888"/>
                </a:solidFill>
              </a:rPr>
              <a:t> </a:t>
            </a:r>
            <a:r>
              <a:rPr i="1" lang="en-US" sz="900">
                <a:solidFill>
                  <a:srgbClr val="888888"/>
                </a:solidFill>
              </a:rPr>
              <a:t>history</a:t>
            </a:r>
            <a:r>
              <a:rPr i="1" lang="en-US" sz="900">
                <a:solidFill>
                  <a:srgbClr val="888888"/>
                </a:solidFill>
              </a:rPr>
              <a:t> ( </a:t>
            </a:r>
            <a:r>
              <a:rPr b="1" i="1" lang="en-US" sz="900" u="sng">
                <a:solidFill>
                  <a:srgbClr val="888888"/>
                </a:solidFill>
              </a:rPr>
              <a:t>candidacy</a:t>
            </a:r>
            <a:r>
              <a:rPr i="1" lang="en-US" sz="900">
                <a:solidFill>
                  <a:srgbClr val="888888"/>
                </a:solidFill>
              </a:rPr>
              <a:t> of mental health impacts) and experiences currently being encountered (</a:t>
            </a:r>
            <a:r>
              <a:rPr b="1" i="1" lang="en-US" sz="900">
                <a:solidFill>
                  <a:srgbClr val="888888"/>
                </a:solidFill>
              </a:rPr>
              <a:t>severity</a:t>
            </a:r>
            <a:r>
              <a:rPr i="1" lang="en-US" sz="900">
                <a:solidFill>
                  <a:srgbClr val="888888"/>
                </a:solidFill>
              </a:rPr>
              <a:t> of the mental health impacts) </a:t>
            </a:r>
            <a:endParaRPr i="1" sz="900">
              <a:solidFill>
                <a:srgbClr val="888888"/>
              </a:solidFill>
            </a:endParaRPr>
          </a:p>
          <a:p>
            <a:pPr indent="0" lvl="0" marL="0" rtl="0" algn="l">
              <a:lnSpc>
                <a:spcPct val="115000"/>
              </a:lnSpc>
              <a:spcBef>
                <a:spcPts val="1200"/>
              </a:spcBef>
              <a:spcAft>
                <a:spcPts val="0"/>
              </a:spcAft>
              <a:buNone/>
            </a:pPr>
            <a:r>
              <a:rPr b="1" lang="en-US" sz="1200">
                <a:solidFill>
                  <a:schemeClr val="dk1"/>
                </a:solidFill>
              </a:rPr>
              <a:t>Comparing</a:t>
            </a:r>
            <a:r>
              <a:rPr b="1" lang="en-US" sz="1200">
                <a:solidFill>
                  <a:schemeClr val="dk1"/>
                </a:solidFill>
              </a:rPr>
              <a:t> the Aggregations </a:t>
            </a:r>
            <a:endParaRPr b="1" sz="12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sz="1100">
                <a:solidFill>
                  <a:schemeClr val="dk1"/>
                </a:solidFill>
              </a:rPr>
              <a:t>Distribution Shape</a:t>
            </a:r>
            <a:r>
              <a:rPr lang="en-US" sz="1100">
                <a:solidFill>
                  <a:schemeClr val="dk1"/>
                </a:solidFill>
              </a:rPr>
              <a:t>: Most responses cluster around ratings like -1, 0, and 1 for both Candidacy and Severity. Very few people rated things as extreme highs (5) or lows (-5).</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Comparison on Low Impact Ratings</a:t>
            </a:r>
            <a:r>
              <a:rPr lang="en-US" sz="1100">
                <a:solidFill>
                  <a:schemeClr val="dk1"/>
                </a:solidFill>
              </a:rPr>
              <a:t>: Severity ratings have more -3, -2, and -1 ratings compared to Candidacy, which suggests people report more serious mental health issues in these ranges than state they have a history with mental </a:t>
            </a:r>
            <a:r>
              <a:rPr lang="en-US" sz="1100">
                <a:solidFill>
                  <a:schemeClr val="dk1"/>
                </a:solidFill>
              </a:rPr>
              <a:t>health</a:t>
            </a:r>
            <a:r>
              <a:rPr lang="en-US" sz="1100">
                <a:solidFill>
                  <a:schemeClr val="dk1"/>
                </a:solidFill>
              </a:rPr>
              <a:t> impacts.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Neutral to Positive Ratings</a:t>
            </a:r>
            <a:r>
              <a:rPr lang="en-US" sz="1100">
                <a:solidFill>
                  <a:schemeClr val="dk1"/>
                </a:solidFill>
              </a:rPr>
              <a:t>: Candidacy ratings spread out more evenly around neutral (0) and slightly positive (1, 2), while Severity tends to stick closer to neutral.</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Rare Extreme Ratings</a:t>
            </a:r>
            <a:r>
              <a:rPr lang="en-US" sz="1100">
                <a:solidFill>
                  <a:schemeClr val="dk1"/>
                </a:solidFill>
              </a:rPr>
              <a:t>: There are hardly any responses at the extremes (-5 and 5) in either dataset, showing that extreme opinions on mental health issues are pretty uncommon.</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sz="1100">
                <a:solidFill>
                  <a:schemeClr val="dk1"/>
                </a:solidFill>
              </a:rPr>
              <a:t>Implication of Responses</a:t>
            </a:r>
            <a:r>
              <a:rPr lang="en-US" sz="1100">
                <a:solidFill>
                  <a:schemeClr val="dk1"/>
                </a:solidFill>
              </a:rPr>
              <a:t>: People generally lean towards neutral or slightly negative impacts, and there aren't many extreme views in either dataset.</a:t>
            </a:r>
            <a:endParaRPr sz="1100">
              <a:solidFill>
                <a:schemeClr val="dk1"/>
              </a:solidFill>
            </a:endParaRPr>
          </a:p>
          <a:p>
            <a:pPr indent="0" lvl="0" marL="0" rtl="0" algn="l">
              <a:lnSpc>
                <a:spcPct val="115000"/>
              </a:lnSpc>
              <a:spcBef>
                <a:spcPts val="1200"/>
              </a:spcBef>
              <a:spcAft>
                <a:spcPts val="0"/>
              </a:spcAft>
              <a:buNone/>
            </a:pPr>
            <a:r>
              <a:rPr i="1" lang="en-US" sz="1200">
                <a:solidFill>
                  <a:srgbClr val="001E2E"/>
                </a:solidFill>
                <a:latin typeface="Play"/>
                <a:ea typeface="Play"/>
                <a:cs typeface="Play"/>
                <a:sym typeface="Play"/>
              </a:rPr>
              <a:t>Although at the micro level  there  were outlier results when only a Yes or No  were response  options, this macro aggregation is pointing to the same result : </a:t>
            </a:r>
            <a:r>
              <a:rPr b="1" i="1" lang="en-US" sz="1200">
                <a:solidFill>
                  <a:srgbClr val="001E2E"/>
                </a:solidFill>
                <a:latin typeface="Play"/>
                <a:ea typeface="Play"/>
                <a:cs typeface="Play"/>
                <a:sym typeface="Play"/>
              </a:rPr>
              <a:t>Respondents responses  are clustered in the middle.</a:t>
            </a:r>
            <a:r>
              <a:rPr i="1" lang="en-US" sz="1200">
                <a:solidFill>
                  <a:srgbClr val="001E2E"/>
                </a:solidFill>
                <a:latin typeface="Play"/>
                <a:ea typeface="Play"/>
                <a:cs typeface="Play"/>
                <a:sym typeface="Play"/>
              </a:rPr>
              <a:t> HOWEVER this showcases more visibility to variance between the two metrics ( candidacy vs MH severity( (-3, -2, -1,  0,  and 1) .  Further research may be needed to discern if this is due to the MAYBE response  option availability in two candidacy  factors where MH Severity only had one factor. </a:t>
            </a:r>
            <a:r>
              <a:rPr i="1" lang="en-US" sz="1200">
                <a:solidFill>
                  <a:schemeClr val="dk1"/>
                </a:solidFill>
                <a:latin typeface="Play"/>
                <a:ea typeface="Play"/>
                <a:cs typeface="Play"/>
                <a:sym typeface="Play"/>
              </a:rPr>
              <a:t> (hhhmm?) </a:t>
            </a:r>
            <a:endParaRPr sz="1100">
              <a:solidFill>
                <a:schemeClr val="dk1"/>
              </a:solidFill>
            </a:endParaRPr>
          </a:p>
          <a:p>
            <a:pPr indent="0" lvl="0" marL="0" rtl="0" algn="l">
              <a:lnSpc>
                <a:spcPct val="115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0"/>
              </a:spcAft>
              <a:buNone/>
            </a:pPr>
            <a:r>
              <a:t/>
            </a:r>
            <a:endParaRPr b="1" sz="1000">
              <a:solidFill>
                <a:schemeClr val="dk1"/>
              </a:solidFill>
            </a:endParaRPr>
          </a:p>
          <a:p>
            <a:pPr indent="0" lvl="0" marL="0" rtl="0" algn="l">
              <a:lnSpc>
                <a:spcPct val="115000"/>
              </a:lnSpc>
              <a:spcBef>
                <a:spcPts val="1200"/>
              </a:spcBef>
              <a:spcAft>
                <a:spcPts val="0"/>
              </a:spcAft>
              <a:buNone/>
            </a:pPr>
            <a:r>
              <a:rPr b="1" lang="en-US" sz="1000">
                <a:solidFill>
                  <a:schemeClr val="dk1"/>
                </a:solidFill>
              </a:rPr>
              <a:t>COnclusion : </a:t>
            </a:r>
            <a:r>
              <a:rPr lang="en-US" sz="1000">
                <a:solidFill>
                  <a:schemeClr val="dk2"/>
                </a:solidFill>
                <a:latin typeface="Open Sans Light"/>
                <a:ea typeface="Open Sans Light"/>
                <a:cs typeface="Open Sans Light"/>
                <a:sym typeface="Open Sans Light"/>
              </a:rPr>
              <a:t>Candidacy ratings are more evenly spread out, while severity ratings tend to spike towards more neutral. Respondents may be less inclined to be forthcoming about hier MH history versus sharing their current negative MH experiences. </a:t>
            </a:r>
            <a:endParaRPr b="1" sz="1000">
              <a:solidFill>
                <a:schemeClr val="dk1"/>
              </a:solidFill>
            </a:endParaRPr>
          </a:p>
          <a:p>
            <a:pPr indent="0" lvl="0" marL="0" rtl="0" algn="l">
              <a:spcBef>
                <a:spcPts val="1200"/>
              </a:spcBef>
              <a:spcAft>
                <a:spcPts val="0"/>
              </a:spcAft>
              <a:buNone/>
            </a:pPr>
            <a:r>
              <a:t/>
            </a:r>
            <a:endParaRPr sz="1000">
              <a:solidFill>
                <a:schemeClr val="dk2"/>
              </a:solidFill>
              <a:latin typeface="Open Sans Light"/>
              <a:ea typeface="Open Sans Light"/>
              <a:cs typeface="Open Sans Light"/>
              <a:sym typeface="Open Sans Light"/>
            </a:endParaRPr>
          </a:p>
        </p:txBody>
      </p:sp>
      <p:pic>
        <p:nvPicPr>
          <p:cNvPr id="244" name="Google Shape;244;g273b30459b1_12_1"/>
          <p:cNvPicPr preferRelativeResize="0"/>
          <p:nvPr/>
        </p:nvPicPr>
        <p:blipFill>
          <a:blip r:embed="rId3">
            <a:alphaModFix/>
          </a:blip>
          <a:stretch>
            <a:fillRect/>
          </a:stretch>
        </p:blipFill>
        <p:spPr>
          <a:xfrm>
            <a:off x="6151750" y="1662198"/>
            <a:ext cx="5784275" cy="3664975"/>
          </a:xfrm>
          <a:prstGeom prst="rect">
            <a:avLst/>
          </a:prstGeom>
          <a:noFill/>
          <a:ln>
            <a:noFill/>
          </a:ln>
        </p:spPr>
      </p:pic>
      <p:sp>
        <p:nvSpPr>
          <p:cNvPr id="245" name="Google Shape;245;g273b30459b1_12_1"/>
          <p:cNvSpPr txBox="1"/>
          <p:nvPr/>
        </p:nvSpPr>
        <p:spPr>
          <a:xfrm>
            <a:off x="6780600" y="5465125"/>
            <a:ext cx="4797600" cy="96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800">
                <a:solidFill>
                  <a:srgbClr val="888888"/>
                </a:solidFill>
                <a:latin typeface="Play"/>
                <a:ea typeface="Play"/>
                <a:cs typeface="Play"/>
                <a:sym typeface="Play"/>
              </a:rPr>
              <a:t>Features:</a:t>
            </a:r>
            <a:r>
              <a:rPr lang="en-US" sz="800">
                <a:solidFill>
                  <a:srgbClr val="888888"/>
                </a:solidFill>
                <a:latin typeface="Play"/>
                <a:ea typeface="Play"/>
                <a:cs typeface="Play"/>
                <a:sym typeface="Play"/>
              </a:rPr>
              <a:t> </a:t>
            </a:r>
            <a:endParaRPr sz="800">
              <a:solidFill>
                <a:srgbClr val="888888"/>
              </a:solidFill>
              <a:latin typeface="Play"/>
              <a:ea typeface="Play"/>
              <a:cs typeface="Play"/>
              <a:sym typeface="Play"/>
            </a:endParaRPr>
          </a:p>
          <a:p>
            <a:pPr indent="0" lvl="0" marL="457200" rtl="0" algn="l">
              <a:lnSpc>
                <a:spcPct val="115000"/>
              </a:lnSpc>
              <a:spcBef>
                <a:spcPts val="0"/>
              </a:spcBef>
              <a:spcAft>
                <a:spcPts val="0"/>
              </a:spcAft>
              <a:buClr>
                <a:schemeClr val="dk1"/>
              </a:buClr>
              <a:buSzPts val="1100"/>
              <a:buFont typeface="Arial"/>
              <a:buNone/>
            </a:pPr>
            <a:r>
              <a:rPr lang="en-US" sz="800">
                <a:solidFill>
                  <a:srgbClr val="888888"/>
                </a:solidFill>
                <a:latin typeface="Play"/>
                <a:ea typeface="Play"/>
                <a:cs typeface="Play"/>
                <a:sym typeface="Play"/>
              </a:rPr>
              <a:t>Mental Health Candidacy = Family history + treatment + mental health history + growing stress + changes_habits</a:t>
            </a:r>
            <a:endParaRPr sz="800">
              <a:solidFill>
                <a:srgbClr val="888888"/>
              </a:solidFill>
              <a:latin typeface="Play"/>
              <a:ea typeface="Play"/>
              <a:cs typeface="Play"/>
              <a:sym typeface="Play"/>
            </a:endParaRPr>
          </a:p>
          <a:p>
            <a:pPr indent="0" lvl="0" marL="457200" rtl="0" algn="l">
              <a:lnSpc>
                <a:spcPct val="115000"/>
              </a:lnSpc>
              <a:spcBef>
                <a:spcPts val="0"/>
              </a:spcBef>
              <a:spcAft>
                <a:spcPts val="0"/>
              </a:spcAft>
              <a:buClr>
                <a:schemeClr val="dk1"/>
              </a:buClr>
              <a:buSzPts val="1100"/>
              <a:buFont typeface="Arial"/>
              <a:buNone/>
            </a:pPr>
            <a:r>
              <a:rPr lang="en-US" sz="800">
                <a:solidFill>
                  <a:srgbClr val="888888"/>
                </a:solidFill>
                <a:latin typeface="Play"/>
                <a:ea typeface="Play"/>
                <a:cs typeface="Play"/>
                <a:sym typeface="Play"/>
              </a:rPr>
              <a:t>Mental Health Severity = coping_struggles + mood_swings + work_interest + social_weakness</a:t>
            </a:r>
            <a:endParaRPr sz="800">
              <a:solidFill>
                <a:srgbClr val="888888"/>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73b30459b1_12_6"/>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3 - Mental Health Candidacy </a:t>
            </a:r>
            <a:r>
              <a:rPr i="0" lang="en-US" sz="2900" u="sng">
                <a:solidFill>
                  <a:srgbClr val="980000"/>
                </a:solidFill>
              </a:rPr>
              <a:t>&amp;</a:t>
            </a:r>
            <a:r>
              <a:rPr b="1" i="0" lang="en-US" sz="2900"/>
              <a:t> MH Severity Rating </a:t>
            </a:r>
            <a:r>
              <a:rPr b="1" i="0" lang="en-US" sz="2900" u="sng">
                <a:solidFill>
                  <a:srgbClr val="980000"/>
                </a:solidFill>
              </a:rPr>
              <a:t>to  </a:t>
            </a:r>
            <a:r>
              <a:rPr b="1" i="0" lang="en-US" sz="2900"/>
              <a:t>Work Interest Factor</a:t>
            </a:r>
            <a:endParaRPr b="1" i="0" sz="2900"/>
          </a:p>
        </p:txBody>
      </p:sp>
      <p:sp>
        <p:nvSpPr>
          <p:cNvPr id="252" name="Google Shape;252;g273b30459b1_12_6"/>
          <p:cNvSpPr txBox="1"/>
          <p:nvPr>
            <p:ph idx="4294967295" type="body"/>
          </p:nvPr>
        </p:nvSpPr>
        <p:spPr>
          <a:xfrm>
            <a:off x="533400" y="1203150"/>
            <a:ext cx="5418000" cy="5293200"/>
          </a:xfrm>
          <a:prstGeom prst="rect">
            <a:avLst/>
          </a:prstGeom>
        </p:spPr>
        <p:txBody>
          <a:bodyPr anchorCtr="0" anchor="t" bIns="45700" lIns="91425" spcFirstLastPara="1" rIns="91425" wrap="square" tIns="45700">
            <a:normAutofit fontScale="25000" lnSpcReduction="20000"/>
          </a:bodyPr>
          <a:lstStyle/>
          <a:p>
            <a:pPr indent="0" lvl="0" marL="0" marR="0" rtl="0" algn="l">
              <a:lnSpc>
                <a:spcPct val="90000"/>
              </a:lnSpc>
              <a:spcBef>
                <a:spcPts val="0"/>
              </a:spcBef>
              <a:spcAft>
                <a:spcPts val="0"/>
              </a:spcAft>
              <a:buNone/>
            </a:pPr>
            <a:r>
              <a:rPr i="1" lang="en-US" sz="4000">
                <a:solidFill>
                  <a:srgbClr val="888888"/>
                </a:solidFill>
                <a:latin typeface="Play"/>
                <a:ea typeface="Play"/>
                <a:cs typeface="Play"/>
                <a:sym typeface="Play"/>
              </a:rPr>
              <a:t>Note: </a:t>
            </a:r>
            <a:r>
              <a:rPr i="1" lang="en-US" sz="4000">
                <a:solidFill>
                  <a:srgbClr val="888888"/>
                </a:solidFill>
                <a:latin typeface="Play"/>
                <a:ea typeface="Play"/>
                <a:cs typeface="Play"/>
                <a:sym typeface="Play"/>
              </a:rPr>
              <a:t>Data Scrubbing performed : Work Interest </a:t>
            </a:r>
            <a:r>
              <a:rPr i="1" lang="en-US" sz="4000">
                <a:solidFill>
                  <a:srgbClr val="888888"/>
                </a:solidFill>
                <a:latin typeface="Play"/>
                <a:ea typeface="Play"/>
                <a:cs typeface="Play"/>
                <a:sym typeface="Play"/>
              </a:rPr>
              <a:t>results</a:t>
            </a:r>
            <a:r>
              <a:rPr i="1" lang="en-US" sz="4000">
                <a:solidFill>
                  <a:srgbClr val="888888"/>
                </a:solidFill>
                <a:latin typeface="Play"/>
                <a:ea typeface="Play"/>
                <a:cs typeface="Play"/>
                <a:sym typeface="Play"/>
              </a:rPr>
              <a:t> had 3 </a:t>
            </a:r>
            <a:r>
              <a:rPr i="1" lang="en-US" sz="4000">
                <a:solidFill>
                  <a:srgbClr val="888888"/>
                </a:solidFill>
                <a:latin typeface="Play"/>
                <a:ea typeface="Play"/>
                <a:cs typeface="Play"/>
                <a:sym typeface="Play"/>
              </a:rPr>
              <a:t>unique</a:t>
            </a:r>
            <a:r>
              <a:rPr i="1" lang="en-US" sz="4000">
                <a:solidFill>
                  <a:srgbClr val="888888"/>
                </a:solidFill>
                <a:latin typeface="Play"/>
                <a:ea typeface="Play"/>
                <a:cs typeface="Play"/>
                <a:sym typeface="Play"/>
              </a:rPr>
              <a:t> responses captured where MH Severity had a range of 11 unique responses. </a:t>
            </a:r>
            <a:r>
              <a:rPr i="1" lang="en-US" sz="3650">
                <a:solidFill>
                  <a:srgbClr val="888888"/>
                </a:solidFill>
                <a:latin typeface="Play"/>
                <a:ea typeface="Play"/>
                <a:cs typeface="Play"/>
                <a:sym typeface="Play"/>
              </a:rPr>
              <a:t> </a:t>
            </a:r>
            <a:endParaRPr i="1" sz="3650">
              <a:latin typeface="Play"/>
              <a:ea typeface="Play"/>
              <a:cs typeface="Play"/>
              <a:sym typeface="Play"/>
            </a:endParaRPr>
          </a:p>
          <a:p>
            <a:pPr indent="0" lvl="0" marL="0" rtl="0" algn="l">
              <a:lnSpc>
                <a:spcPct val="90000"/>
              </a:lnSpc>
              <a:spcBef>
                <a:spcPts val="0"/>
              </a:spcBef>
              <a:spcAft>
                <a:spcPts val="0"/>
              </a:spcAft>
              <a:buClr>
                <a:schemeClr val="dk1"/>
              </a:buClr>
              <a:buSzPct val="30136"/>
              <a:buFont typeface="Arial"/>
              <a:buNone/>
            </a:pPr>
            <a:r>
              <a:rPr i="1" lang="en-US" sz="3650">
                <a:solidFill>
                  <a:srgbClr val="888888"/>
                </a:solidFill>
                <a:latin typeface="Play"/>
                <a:ea typeface="Play"/>
                <a:cs typeface="Play"/>
                <a:sym typeface="Play"/>
              </a:rPr>
              <a:t>  </a:t>
            </a:r>
            <a:endParaRPr i="1" sz="3650">
              <a:latin typeface="Play"/>
              <a:ea typeface="Play"/>
              <a:cs typeface="Play"/>
              <a:sym typeface="Play"/>
            </a:endParaRPr>
          </a:p>
          <a:p>
            <a:pPr indent="0" lvl="0" marL="0" rtl="0" algn="l">
              <a:lnSpc>
                <a:spcPct val="90000"/>
              </a:lnSpc>
              <a:spcBef>
                <a:spcPts val="0"/>
              </a:spcBef>
              <a:spcAft>
                <a:spcPts val="0"/>
              </a:spcAft>
              <a:buClr>
                <a:schemeClr val="dk1"/>
              </a:buClr>
              <a:buSzPct val="30136"/>
              <a:buFont typeface="Arial"/>
              <a:buNone/>
            </a:pPr>
            <a:r>
              <a:t/>
            </a:r>
            <a:endParaRPr b="1" sz="3650">
              <a:solidFill>
                <a:schemeClr val="dk1"/>
              </a:solidFill>
              <a:latin typeface="Arial"/>
              <a:ea typeface="Arial"/>
              <a:cs typeface="Arial"/>
              <a:sym typeface="Arial"/>
            </a:endParaRPr>
          </a:p>
          <a:p>
            <a:pPr indent="-304800" lvl="1" marL="457200" rtl="0" algn="l">
              <a:lnSpc>
                <a:spcPct val="115000"/>
              </a:lnSpc>
              <a:spcBef>
                <a:spcPts val="1200"/>
              </a:spcBef>
              <a:spcAft>
                <a:spcPts val="0"/>
              </a:spcAft>
              <a:buClr>
                <a:schemeClr val="dk1"/>
              </a:buClr>
              <a:buSzPct val="100000"/>
              <a:buFont typeface="Play"/>
              <a:buChar char="•"/>
            </a:pPr>
            <a:r>
              <a:rPr b="1" lang="en-US" sz="4800">
                <a:solidFill>
                  <a:schemeClr val="dk1"/>
                </a:solidFill>
                <a:latin typeface="Play"/>
                <a:ea typeface="Play"/>
                <a:cs typeface="Play"/>
                <a:sym typeface="Play"/>
              </a:rPr>
              <a:t>Candidacy and MH Severity Data:</a:t>
            </a:r>
            <a:endParaRPr b="1" sz="4800">
              <a:solidFill>
                <a:schemeClr val="dk1"/>
              </a:solidFill>
              <a:latin typeface="Play"/>
              <a:ea typeface="Play"/>
              <a:cs typeface="Play"/>
              <a:sym typeface="Play"/>
            </a:endParaRPr>
          </a:p>
          <a:p>
            <a:pPr indent="-304800" lvl="2" marL="914400" rtl="0" algn="l">
              <a:lnSpc>
                <a:spcPct val="115000"/>
              </a:lnSpc>
              <a:spcBef>
                <a:spcPts val="0"/>
              </a:spcBef>
              <a:spcAft>
                <a:spcPts val="0"/>
              </a:spcAft>
              <a:buClr>
                <a:srgbClr val="CC4125"/>
              </a:buClr>
              <a:buSzPct val="100000"/>
              <a:buFont typeface="Play"/>
              <a:buChar char="•"/>
            </a:pPr>
            <a:r>
              <a:rPr b="1" lang="en-US" sz="4800">
                <a:solidFill>
                  <a:srgbClr val="CC4125"/>
                </a:solidFill>
                <a:latin typeface="Play"/>
                <a:ea typeface="Play"/>
                <a:cs typeface="Play"/>
                <a:sym typeface="Play"/>
              </a:rPr>
              <a:t>The distributions shows more responses in the middle range (0 to 1) with a spike at 0 for both ratings.</a:t>
            </a:r>
            <a:endParaRPr b="1" sz="4800">
              <a:solidFill>
                <a:srgbClr val="CC4125"/>
              </a:solidFill>
              <a:latin typeface="Play"/>
              <a:ea typeface="Play"/>
              <a:cs typeface="Play"/>
              <a:sym typeface="Play"/>
            </a:endParaRPr>
          </a:p>
          <a:p>
            <a:pPr indent="-304800" lvl="2" marL="914400" rtl="0" algn="l">
              <a:lnSpc>
                <a:spcPct val="115000"/>
              </a:lnSpc>
              <a:spcBef>
                <a:spcPts val="0"/>
              </a:spcBef>
              <a:spcAft>
                <a:spcPts val="0"/>
              </a:spcAft>
              <a:buClr>
                <a:schemeClr val="dk1"/>
              </a:buClr>
              <a:buSzPct val="100000"/>
              <a:buFont typeface="Play"/>
              <a:buChar char="•"/>
            </a:pPr>
            <a:r>
              <a:rPr lang="en-US" sz="4800">
                <a:solidFill>
                  <a:schemeClr val="dk1"/>
                </a:solidFill>
                <a:latin typeface="Play"/>
                <a:ea typeface="Play"/>
                <a:cs typeface="Play"/>
                <a:sym typeface="Play"/>
              </a:rPr>
              <a:t>Lower (-5 to -2) and higher values (2 to 5) have a some relative similar correlation for both ratings.</a:t>
            </a:r>
            <a:endParaRPr sz="4800">
              <a:solidFill>
                <a:schemeClr val="dk1"/>
              </a:solidFill>
              <a:latin typeface="Play"/>
              <a:ea typeface="Play"/>
              <a:cs typeface="Play"/>
              <a:sym typeface="Play"/>
            </a:endParaRPr>
          </a:p>
          <a:p>
            <a:pPr indent="-304800" lvl="1" marL="457200" rtl="0" algn="l">
              <a:lnSpc>
                <a:spcPct val="115000"/>
              </a:lnSpc>
              <a:spcBef>
                <a:spcPts val="0"/>
              </a:spcBef>
              <a:spcAft>
                <a:spcPts val="0"/>
              </a:spcAft>
              <a:buClr>
                <a:schemeClr val="dk1"/>
              </a:buClr>
              <a:buSzPct val="100000"/>
              <a:buFont typeface="Play"/>
              <a:buChar char="•"/>
            </a:pPr>
            <a:r>
              <a:rPr b="1" lang="en-US" sz="4800">
                <a:solidFill>
                  <a:schemeClr val="dk1"/>
                </a:solidFill>
                <a:latin typeface="Play"/>
                <a:ea typeface="Play"/>
                <a:cs typeface="Play"/>
                <a:sym typeface="Play"/>
              </a:rPr>
              <a:t>Work Interest Data:</a:t>
            </a:r>
            <a:endParaRPr b="1" sz="4800">
              <a:solidFill>
                <a:schemeClr val="dk1"/>
              </a:solidFill>
              <a:latin typeface="Play"/>
              <a:ea typeface="Play"/>
              <a:cs typeface="Play"/>
              <a:sym typeface="Play"/>
            </a:endParaRPr>
          </a:p>
          <a:p>
            <a:pPr indent="-304800" lvl="2" marL="914400" rtl="0" algn="l">
              <a:lnSpc>
                <a:spcPct val="115000"/>
              </a:lnSpc>
              <a:spcBef>
                <a:spcPts val="0"/>
              </a:spcBef>
              <a:spcAft>
                <a:spcPts val="0"/>
              </a:spcAft>
              <a:buClr>
                <a:schemeClr val="dk1"/>
              </a:buClr>
              <a:buSzPct val="100000"/>
              <a:buFont typeface="Play"/>
              <a:buChar char="•"/>
            </a:pPr>
            <a:r>
              <a:rPr lang="en-US" sz="4800">
                <a:solidFill>
                  <a:schemeClr val="dk1"/>
                </a:solidFill>
                <a:latin typeface="Play"/>
                <a:ea typeface="Play"/>
                <a:cs typeface="Play"/>
                <a:sym typeface="Play"/>
              </a:rPr>
              <a:t>Values are evenly spread across responses. </a:t>
            </a:r>
            <a:endParaRPr sz="4800">
              <a:solidFill>
                <a:schemeClr val="dk1"/>
              </a:solidFill>
              <a:latin typeface="Play"/>
              <a:ea typeface="Play"/>
              <a:cs typeface="Play"/>
              <a:sym typeface="Play"/>
            </a:endParaRPr>
          </a:p>
          <a:p>
            <a:pPr indent="-304800" lvl="2" marL="914400" rtl="0" algn="l">
              <a:lnSpc>
                <a:spcPct val="115000"/>
              </a:lnSpc>
              <a:spcBef>
                <a:spcPts val="0"/>
              </a:spcBef>
              <a:spcAft>
                <a:spcPts val="0"/>
              </a:spcAft>
              <a:buClr>
                <a:schemeClr val="dk1"/>
              </a:buClr>
              <a:buSzPct val="100000"/>
              <a:buFont typeface="Play"/>
              <a:buChar char="•"/>
            </a:pPr>
            <a:r>
              <a:rPr lang="en-US" sz="4800">
                <a:solidFill>
                  <a:schemeClr val="dk1"/>
                </a:solidFill>
                <a:latin typeface="Play"/>
                <a:ea typeface="Play"/>
                <a:cs typeface="Play"/>
                <a:sym typeface="Play"/>
              </a:rPr>
              <a:t>The work medium impact does NOT align with candidacy and MH severity. </a:t>
            </a:r>
            <a:endParaRPr sz="4800">
              <a:solidFill>
                <a:schemeClr val="dk1"/>
              </a:solidFill>
              <a:latin typeface="Play"/>
              <a:ea typeface="Play"/>
              <a:cs typeface="Play"/>
              <a:sym typeface="Play"/>
            </a:endParaRPr>
          </a:p>
          <a:p>
            <a:pPr indent="-304800" lvl="0" marL="457200" rtl="0" algn="l">
              <a:lnSpc>
                <a:spcPct val="115000"/>
              </a:lnSpc>
              <a:spcBef>
                <a:spcPts val="0"/>
              </a:spcBef>
              <a:spcAft>
                <a:spcPts val="0"/>
              </a:spcAft>
              <a:buClr>
                <a:schemeClr val="dk1"/>
              </a:buClr>
              <a:buSzPct val="100000"/>
              <a:buFont typeface="Play"/>
              <a:buChar char="•"/>
            </a:pPr>
            <a:r>
              <a:rPr b="1" lang="en-US" sz="4800">
                <a:solidFill>
                  <a:schemeClr val="dk1"/>
                </a:solidFill>
                <a:latin typeface="Play"/>
                <a:ea typeface="Play"/>
                <a:cs typeface="Play"/>
                <a:sym typeface="Play"/>
              </a:rPr>
              <a:t>Potential Correlation:</a:t>
            </a:r>
            <a:endParaRPr b="1" sz="4800">
              <a:solidFill>
                <a:schemeClr val="dk1"/>
              </a:solidFill>
              <a:latin typeface="Play"/>
              <a:ea typeface="Play"/>
              <a:cs typeface="Play"/>
              <a:sym typeface="Play"/>
            </a:endParaRPr>
          </a:p>
          <a:p>
            <a:pPr indent="-304800" lvl="1" marL="914400" rtl="0" algn="l">
              <a:lnSpc>
                <a:spcPct val="115000"/>
              </a:lnSpc>
              <a:spcBef>
                <a:spcPts val="0"/>
              </a:spcBef>
              <a:spcAft>
                <a:spcPts val="0"/>
              </a:spcAft>
              <a:buClr>
                <a:schemeClr val="dk1"/>
              </a:buClr>
              <a:buSzPct val="100000"/>
              <a:buFont typeface="Play"/>
              <a:buChar char="○"/>
            </a:pPr>
            <a:r>
              <a:rPr lang="en-US" sz="4800">
                <a:solidFill>
                  <a:schemeClr val="dk1"/>
                </a:solidFill>
                <a:latin typeface="Play"/>
                <a:ea typeface="Play"/>
                <a:cs typeface="Play"/>
                <a:sym typeface="Play"/>
              </a:rPr>
              <a:t>Comparing other all  bins reveals a trends of variances between the ratings and work interest wi the great variance at the mid point. </a:t>
            </a:r>
            <a:endParaRPr sz="4800">
              <a:solidFill>
                <a:schemeClr val="dk1"/>
              </a:solidFill>
              <a:latin typeface="Play"/>
              <a:ea typeface="Play"/>
              <a:cs typeface="Play"/>
              <a:sym typeface="Play"/>
            </a:endParaRPr>
          </a:p>
          <a:p>
            <a:pPr indent="0" lvl="0" marL="0" rtl="0" algn="l">
              <a:lnSpc>
                <a:spcPct val="90000"/>
              </a:lnSpc>
              <a:spcBef>
                <a:spcPts val="1200"/>
              </a:spcBef>
              <a:spcAft>
                <a:spcPts val="0"/>
              </a:spcAft>
              <a:buClr>
                <a:schemeClr val="dk1"/>
              </a:buClr>
              <a:buSzPts val="275"/>
              <a:buFont typeface="Arial"/>
              <a:buNone/>
            </a:pPr>
            <a:r>
              <a:rPr i="1" lang="en-US" sz="4800">
                <a:latin typeface="Play"/>
                <a:ea typeface="Play"/>
                <a:cs typeface="Play"/>
                <a:sym typeface="Play"/>
              </a:rPr>
              <a:t>The candidacy rating measure showcases if respondents have a low , medium or high propensity of being impacted  to mental health issues.   </a:t>
            </a:r>
            <a:endParaRPr i="1" sz="4800">
              <a:latin typeface="Play"/>
              <a:ea typeface="Play"/>
              <a:cs typeface="Play"/>
              <a:sym typeface="Play"/>
            </a:endParaRPr>
          </a:p>
          <a:p>
            <a:pPr indent="0" lvl="0" marL="0" rtl="0" algn="l">
              <a:lnSpc>
                <a:spcPct val="90000"/>
              </a:lnSpc>
              <a:spcBef>
                <a:spcPts val="0"/>
              </a:spcBef>
              <a:spcAft>
                <a:spcPts val="0"/>
              </a:spcAft>
              <a:buNone/>
            </a:pPr>
            <a:r>
              <a:t/>
            </a:r>
            <a:endParaRPr i="1" sz="4800">
              <a:latin typeface="Play"/>
              <a:ea typeface="Play"/>
              <a:cs typeface="Play"/>
              <a:sym typeface="Play"/>
            </a:endParaRPr>
          </a:p>
          <a:p>
            <a:pPr indent="0" lvl="0" marL="0" rtl="0" algn="l">
              <a:lnSpc>
                <a:spcPct val="90000"/>
              </a:lnSpc>
              <a:spcBef>
                <a:spcPts val="0"/>
              </a:spcBef>
              <a:spcAft>
                <a:spcPts val="0"/>
              </a:spcAft>
              <a:buNone/>
            </a:pPr>
            <a:r>
              <a:rPr i="1" lang="en-US" sz="4800">
                <a:latin typeface="Play"/>
                <a:ea typeface="Play"/>
                <a:cs typeface="Play"/>
                <a:sym typeface="Play"/>
              </a:rPr>
              <a:t>The Work Interest measure showcases if respondents  had a low , medium or high interest in their work .  </a:t>
            </a:r>
            <a:endParaRPr i="1" sz="4800">
              <a:latin typeface="Play"/>
              <a:ea typeface="Play"/>
              <a:cs typeface="Play"/>
              <a:sym typeface="Play"/>
            </a:endParaRPr>
          </a:p>
          <a:p>
            <a:pPr indent="0" lvl="0" marL="0" rtl="0" algn="l">
              <a:lnSpc>
                <a:spcPct val="90000"/>
              </a:lnSpc>
              <a:spcBef>
                <a:spcPts val="0"/>
              </a:spcBef>
              <a:spcAft>
                <a:spcPts val="0"/>
              </a:spcAft>
              <a:buNone/>
            </a:pPr>
            <a:r>
              <a:t/>
            </a:r>
            <a:endParaRPr i="1" sz="4800">
              <a:latin typeface="Play"/>
              <a:ea typeface="Play"/>
              <a:cs typeface="Play"/>
              <a:sym typeface="Play"/>
            </a:endParaRPr>
          </a:p>
          <a:p>
            <a:pPr indent="0" lvl="0" marL="0" rtl="0" algn="l">
              <a:lnSpc>
                <a:spcPct val="90000"/>
              </a:lnSpc>
              <a:spcBef>
                <a:spcPts val="0"/>
              </a:spcBef>
              <a:spcAft>
                <a:spcPts val="0"/>
              </a:spcAft>
              <a:buClr>
                <a:schemeClr val="dk1"/>
              </a:buClr>
              <a:buSzPts val="275"/>
              <a:buFont typeface="Arial"/>
              <a:buNone/>
            </a:pPr>
            <a:r>
              <a:rPr i="1" lang="en-US" sz="4800">
                <a:latin typeface="Play"/>
                <a:ea typeface="Play"/>
                <a:cs typeface="Play"/>
                <a:sym typeface="Play"/>
              </a:rPr>
              <a:t>Based up the comparative data the low and high end  impacts the  showcase more respondents having an relatively equal variance between their propensity to mental health issues  vs the candidacy and MH severity ratings. </a:t>
            </a:r>
            <a:endParaRPr b="1" sz="4800">
              <a:solidFill>
                <a:schemeClr val="dk1"/>
              </a:solidFill>
              <a:latin typeface="Play"/>
              <a:ea typeface="Play"/>
              <a:cs typeface="Play"/>
              <a:sym typeface="Play"/>
            </a:endParaRPr>
          </a:p>
          <a:p>
            <a:pPr indent="0" lvl="0" marL="0" rtl="0" algn="l">
              <a:lnSpc>
                <a:spcPct val="115000"/>
              </a:lnSpc>
              <a:spcBef>
                <a:spcPts val="1200"/>
              </a:spcBef>
              <a:spcAft>
                <a:spcPts val="0"/>
              </a:spcAft>
              <a:buNone/>
            </a:pPr>
            <a:r>
              <a:t/>
            </a:r>
            <a:endParaRPr sz="4800">
              <a:solidFill>
                <a:schemeClr val="dk1"/>
              </a:solidFill>
              <a:latin typeface="Play"/>
              <a:ea typeface="Play"/>
              <a:cs typeface="Play"/>
              <a:sym typeface="Play"/>
            </a:endParaRPr>
          </a:p>
          <a:p>
            <a:pPr indent="0" lvl="0" marL="0" marR="0" rtl="0" algn="l">
              <a:lnSpc>
                <a:spcPct val="90000"/>
              </a:lnSpc>
              <a:spcBef>
                <a:spcPts val="1200"/>
              </a:spcBef>
              <a:spcAft>
                <a:spcPts val="0"/>
              </a:spcAft>
              <a:buNone/>
            </a:pPr>
            <a:r>
              <a:t/>
            </a:r>
            <a:endParaRPr i="1" sz="4800">
              <a:latin typeface="Play"/>
              <a:ea typeface="Play"/>
              <a:cs typeface="Play"/>
              <a:sym typeface="Play"/>
            </a:endParaRPr>
          </a:p>
        </p:txBody>
      </p:sp>
      <p:pic>
        <p:nvPicPr>
          <p:cNvPr id="253" name="Google Shape;253;g273b30459b1_12_6"/>
          <p:cNvPicPr preferRelativeResize="0"/>
          <p:nvPr/>
        </p:nvPicPr>
        <p:blipFill>
          <a:blip r:embed="rId3">
            <a:alphaModFix/>
          </a:blip>
          <a:stretch>
            <a:fillRect/>
          </a:stretch>
        </p:blipFill>
        <p:spPr>
          <a:xfrm>
            <a:off x="6323875" y="667425"/>
            <a:ext cx="4991651" cy="2977849"/>
          </a:xfrm>
          <a:prstGeom prst="rect">
            <a:avLst/>
          </a:prstGeom>
          <a:noFill/>
          <a:ln>
            <a:noFill/>
          </a:ln>
        </p:spPr>
      </p:pic>
      <p:pic>
        <p:nvPicPr>
          <p:cNvPr id="254" name="Google Shape;254;g273b30459b1_12_6"/>
          <p:cNvPicPr preferRelativeResize="0"/>
          <p:nvPr/>
        </p:nvPicPr>
        <p:blipFill>
          <a:blip r:embed="rId4">
            <a:alphaModFix/>
          </a:blip>
          <a:stretch>
            <a:fillRect/>
          </a:stretch>
        </p:blipFill>
        <p:spPr>
          <a:xfrm>
            <a:off x="6783850" y="3670426"/>
            <a:ext cx="4991651" cy="2977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g273b30459b1_12_21"/>
          <p:cNvSpPr txBox="1"/>
          <p:nvPr>
            <p:ph type="title"/>
          </p:nvPr>
        </p:nvSpPr>
        <p:spPr>
          <a:xfrm>
            <a:off x="533400" y="203100"/>
            <a:ext cx="10926000" cy="732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b="1" i="0" lang="en-US" sz="2900"/>
              <a:t>Question 3 -</a:t>
            </a:r>
            <a:r>
              <a:rPr b="1" i="0" lang="en-US" sz="2900">
                <a:solidFill>
                  <a:srgbClr val="980000"/>
                </a:solidFill>
              </a:rPr>
              <a:t> </a:t>
            </a:r>
            <a:r>
              <a:rPr b="1" i="0" lang="en-US" sz="2900">
                <a:solidFill>
                  <a:srgbClr val="980000"/>
                </a:solidFill>
              </a:rPr>
              <a:t>Combined</a:t>
            </a:r>
            <a:r>
              <a:rPr b="1" i="0" lang="en-US" sz="2900">
                <a:solidFill>
                  <a:srgbClr val="980000"/>
                </a:solidFill>
              </a:rPr>
              <a:t> </a:t>
            </a:r>
            <a:r>
              <a:rPr b="1" i="0" lang="en-US" sz="2900"/>
              <a:t>MHealth Severity </a:t>
            </a:r>
            <a:r>
              <a:rPr b="1" i="0" lang="en-US" sz="2900" u="sng">
                <a:solidFill>
                  <a:srgbClr val="980000"/>
                </a:solidFill>
              </a:rPr>
              <a:t> &amp;</a:t>
            </a:r>
            <a:r>
              <a:rPr b="1" i="0" lang="en-US" sz="2900"/>
              <a:t> Candidacy Rating </a:t>
            </a:r>
            <a:r>
              <a:rPr b="1" i="0" lang="en-US" sz="2900" u="sng">
                <a:solidFill>
                  <a:srgbClr val="980000"/>
                </a:solidFill>
              </a:rPr>
              <a:t>to</a:t>
            </a:r>
            <a:r>
              <a:rPr b="1" i="0" lang="en-US" sz="2900"/>
              <a:t>  Work Interest ( Ratings Binning Details included) </a:t>
            </a:r>
            <a:endParaRPr b="1" i="0" sz="2900"/>
          </a:p>
        </p:txBody>
      </p:sp>
      <p:pic>
        <p:nvPicPr>
          <p:cNvPr id="261" name="Google Shape;261;g273b30459b1_12_21"/>
          <p:cNvPicPr preferRelativeResize="0"/>
          <p:nvPr/>
        </p:nvPicPr>
        <p:blipFill>
          <a:blip r:embed="rId3">
            <a:alphaModFix/>
          </a:blip>
          <a:stretch>
            <a:fillRect/>
          </a:stretch>
        </p:blipFill>
        <p:spPr>
          <a:xfrm>
            <a:off x="281900" y="4834775"/>
            <a:ext cx="3256606" cy="1916375"/>
          </a:xfrm>
          <a:prstGeom prst="rect">
            <a:avLst/>
          </a:prstGeom>
          <a:noFill/>
          <a:ln>
            <a:noFill/>
          </a:ln>
        </p:spPr>
      </p:pic>
      <p:pic>
        <p:nvPicPr>
          <p:cNvPr id="262" name="Google Shape;262;g273b30459b1_12_21"/>
          <p:cNvPicPr preferRelativeResize="0"/>
          <p:nvPr/>
        </p:nvPicPr>
        <p:blipFill>
          <a:blip r:embed="rId4">
            <a:alphaModFix/>
          </a:blip>
          <a:stretch>
            <a:fillRect/>
          </a:stretch>
        </p:blipFill>
        <p:spPr>
          <a:xfrm>
            <a:off x="4141125" y="1038025"/>
            <a:ext cx="7751049" cy="5149974"/>
          </a:xfrm>
          <a:prstGeom prst="rect">
            <a:avLst/>
          </a:prstGeom>
          <a:noFill/>
          <a:ln>
            <a:noFill/>
          </a:ln>
        </p:spPr>
      </p:pic>
      <p:pic>
        <p:nvPicPr>
          <p:cNvPr id="263" name="Google Shape;263;g273b30459b1_12_21"/>
          <p:cNvPicPr preferRelativeResize="0"/>
          <p:nvPr/>
        </p:nvPicPr>
        <p:blipFill>
          <a:blip r:embed="rId5">
            <a:alphaModFix/>
          </a:blip>
          <a:stretch>
            <a:fillRect/>
          </a:stretch>
        </p:blipFill>
        <p:spPr>
          <a:xfrm>
            <a:off x="281900" y="2838275"/>
            <a:ext cx="2982601" cy="1862650"/>
          </a:xfrm>
          <a:prstGeom prst="rect">
            <a:avLst/>
          </a:prstGeom>
          <a:noFill/>
          <a:ln>
            <a:noFill/>
          </a:ln>
        </p:spPr>
      </p:pic>
      <p:sp>
        <p:nvSpPr>
          <p:cNvPr id="264" name="Google Shape;264;g273b30459b1_12_21"/>
          <p:cNvSpPr txBox="1"/>
          <p:nvPr/>
        </p:nvSpPr>
        <p:spPr>
          <a:xfrm>
            <a:off x="281900" y="975575"/>
            <a:ext cx="4361100" cy="186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US" sz="1200">
                <a:solidFill>
                  <a:schemeClr val="dk1"/>
                </a:solidFill>
                <a:latin typeface="Play"/>
                <a:ea typeface="Play"/>
                <a:cs typeface="Play"/>
                <a:sym typeface="Play"/>
              </a:rPr>
              <a:t>Candidacy and MH Health Data &amp; Work Interest COrrelation ( single view) :</a:t>
            </a:r>
            <a:endParaRPr b="1" sz="1200">
              <a:solidFill>
                <a:schemeClr val="dk1"/>
              </a:solidFill>
              <a:latin typeface="Play"/>
              <a:ea typeface="Play"/>
              <a:cs typeface="Play"/>
              <a:sym typeface="Play"/>
            </a:endParaRPr>
          </a:p>
          <a:p>
            <a:pPr indent="0" lvl="0" marL="0" rtl="0" algn="l">
              <a:lnSpc>
                <a:spcPct val="115000"/>
              </a:lnSpc>
              <a:spcBef>
                <a:spcPts val="1200"/>
              </a:spcBef>
              <a:spcAft>
                <a:spcPts val="0"/>
              </a:spcAft>
              <a:buNone/>
            </a:pPr>
            <a:r>
              <a:rPr lang="en-US" sz="1300">
                <a:solidFill>
                  <a:schemeClr val="dk1"/>
                </a:solidFill>
                <a:latin typeface="Play"/>
                <a:ea typeface="Play"/>
                <a:cs typeface="Play"/>
                <a:sym typeface="Play"/>
              </a:rPr>
              <a:t>The distributions shows a large volume of responses in the middle range (0 to 1) with a spike at 0 for both candidates ratings, while work interest ratings remain evenly spread amongst its ratings  BUT the count variance is present across the ranges. </a:t>
            </a:r>
            <a:endParaRPr sz="1300">
              <a:solidFill>
                <a:schemeClr val="dk1"/>
              </a:solidFill>
              <a:latin typeface="Play"/>
              <a:ea typeface="Play"/>
              <a:cs typeface="Play"/>
              <a:sym typeface="Play"/>
            </a:endParaRPr>
          </a:p>
          <a:p>
            <a:pPr indent="0" lvl="0" marL="0" rtl="0" algn="l">
              <a:lnSpc>
                <a:spcPct val="115000"/>
              </a:lnSpc>
              <a:spcBef>
                <a:spcPts val="1200"/>
              </a:spcBef>
              <a:spcAft>
                <a:spcPts val="0"/>
              </a:spcAft>
              <a:buNone/>
            </a:pPr>
            <a:r>
              <a:t/>
            </a:r>
            <a:endParaRPr sz="1300">
              <a:solidFill>
                <a:schemeClr val="dk1"/>
              </a:solidFill>
              <a:latin typeface="Play"/>
              <a:ea typeface="Play"/>
              <a:cs typeface="Play"/>
              <a:sym typeface="Play"/>
            </a:endParaRPr>
          </a:p>
          <a:p>
            <a:pPr indent="0" lvl="0" marL="0" rtl="0" algn="l">
              <a:lnSpc>
                <a:spcPct val="115000"/>
              </a:lnSpc>
              <a:spcBef>
                <a:spcPts val="1200"/>
              </a:spcBef>
              <a:spcAft>
                <a:spcPts val="0"/>
              </a:spcAft>
              <a:buNone/>
            </a:pPr>
            <a:r>
              <a:t/>
            </a:r>
            <a:endParaRPr sz="1300">
              <a:solidFill>
                <a:schemeClr val="dk1"/>
              </a:solidFill>
              <a:latin typeface="Play"/>
              <a:ea typeface="Play"/>
              <a:cs typeface="Play"/>
              <a:sym typeface="Play"/>
            </a:endParaRPr>
          </a:p>
          <a:p>
            <a:pPr indent="0" lvl="0" marL="0" rtl="0" algn="l">
              <a:lnSpc>
                <a:spcPct val="115000"/>
              </a:lnSpc>
              <a:spcBef>
                <a:spcPts val="1200"/>
              </a:spcBef>
              <a:spcAft>
                <a:spcPts val="0"/>
              </a:spcAft>
              <a:buNone/>
            </a:pPr>
            <a:r>
              <a:t/>
            </a:r>
            <a:endParaRPr sz="1300">
              <a:solidFill>
                <a:schemeClr val="dk1"/>
              </a:solidFill>
              <a:latin typeface="Play"/>
              <a:ea typeface="Play"/>
              <a:cs typeface="Play"/>
              <a:sym typeface="Play"/>
            </a:endParaRPr>
          </a:p>
          <a:p>
            <a:pPr indent="0" lvl="0" marL="0" rtl="0" algn="l">
              <a:lnSpc>
                <a:spcPct val="115000"/>
              </a:lnSpc>
              <a:spcBef>
                <a:spcPts val="1200"/>
              </a:spcBef>
              <a:spcAft>
                <a:spcPts val="0"/>
              </a:spcAft>
              <a:buNone/>
            </a:pPr>
            <a:r>
              <a:t/>
            </a:r>
            <a:endParaRPr sz="1300">
              <a:solidFill>
                <a:schemeClr val="dk1"/>
              </a:solidFill>
              <a:latin typeface="Play"/>
              <a:ea typeface="Play"/>
              <a:cs typeface="Play"/>
              <a:sym typeface="Play"/>
            </a:endParaRPr>
          </a:p>
          <a:p>
            <a:pPr indent="0" lvl="0" marL="0" rtl="0" algn="l">
              <a:lnSpc>
                <a:spcPct val="115000"/>
              </a:lnSpc>
              <a:spcBef>
                <a:spcPts val="1200"/>
              </a:spcBef>
              <a:spcAft>
                <a:spcPts val="120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2e6420f1b58_2_9"/>
          <p:cNvSpPr txBox="1"/>
          <p:nvPr>
            <p:ph type="title"/>
          </p:nvPr>
        </p:nvSpPr>
        <p:spPr>
          <a:xfrm>
            <a:off x="533400" y="203100"/>
            <a:ext cx="10926000" cy="121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b="1" i="0" lang="en-US" sz="2800"/>
              <a:t>Question 3: Is there a</a:t>
            </a:r>
            <a:r>
              <a:rPr b="1" i="0" lang="en-US" sz="2800"/>
              <a:t> relationship between MH wellness severity and candidacy ratings with work interest</a:t>
            </a:r>
            <a:r>
              <a:rPr i="0" lang="en-US" sz="2900">
                <a:solidFill>
                  <a:srgbClr val="292929"/>
                </a:solidFill>
                <a:highlight>
                  <a:srgbClr val="FFFFFF"/>
                </a:highlight>
                <a:latin typeface="Consolas"/>
                <a:ea typeface="Consolas"/>
                <a:cs typeface="Consolas"/>
                <a:sym typeface="Consolas"/>
              </a:rPr>
              <a:t>.</a:t>
            </a:r>
            <a:endParaRPr i="0" sz="2900">
              <a:solidFill>
                <a:srgbClr val="292929"/>
              </a:solidFill>
              <a:highlight>
                <a:srgbClr val="FFFFFF"/>
              </a:highlight>
              <a:latin typeface="Consolas"/>
              <a:ea typeface="Consolas"/>
              <a:cs typeface="Consolas"/>
              <a:sym typeface="Consolas"/>
            </a:endParaRPr>
          </a:p>
          <a:p>
            <a:pPr indent="0" lvl="0" marL="0" rtl="0" algn="l">
              <a:spcBef>
                <a:spcPts val="0"/>
              </a:spcBef>
              <a:spcAft>
                <a:spcPts val="0"/>
              </a:spcAft>
              <a:buClr>
                <a:schemeClr val="dk1"/>
              </a:buClr>
              <a:buSzPts val="990"/>
              <a:buFont typeface="Arial"/>
              <a:buNone/>
            </a:pPr>
            <a:r>
              <a:t/>
            </a:r>
            <a:endParaRPr b="1" i="0" sz="2800"/>
          </a:p>
        </p:txBody>
      </p:sp>
      <p:sp>
        <p:nvSpPr>
          <p:cNvPr id="271" name="Google Shape;271;g2e6420f1b58_2_9"/>
          <p:cNvSpPr txBox="1"/>
          <p:nvPr>
            <p:ph idx="4294967295" type="body"/>
          </p:nvPr>
        </p:nvSpPr>
        <p:spPr>
          <a:xfrm>
            <a:off x="619950" y="1624675"/>
            <a:ext cx="11057700" cy="4790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Question</a:t>
            </a:r>
            <a:r>
              <a:rPr lang="en-US" sz="2250">
                <a:solidFill>
                  <a:schemeClr val="dk1"/>
                </a:solidFill>
                <a:latin typeface="Play"/>
                <a:ea typeface="Play"/>
                <a:cs typeface="Play"/>
                <a:sym typeface="Play"/>
              </a:rPr>
              <a:t>: Does job fulfillment have a positive impact on one’s mental health?</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Null Hypothesis: Mental Health is not a factor to a </a:t>
            </a:r>
            <a:r>
              <a:rPr lang="en-US" sz="2250">
                <a:solidFill>
                  <a:schemeClr val="dk1"/>
                </a:solidFill>
                <a:latin typeface="Play"/>
                <a:ea typeface="Play"/>
                <a:cs typeface="Play"/>
                <a:sym typeface="Play"/>
              </a:rPr>
              <a:t>person</a:t>
            </a:r>
            <a:r>
              <a:rPr lang="en-US" sz="2250">
                <a:solidFill>
                  <a:schemeClr val="dk1"/>
                </a:solidFill>
                <a:latin typeface="Play"/>
                <a:ea typeface="Play"/>
                <a:cs typeface="Play"/>
                <a:sym typeface="Play"/>
              </a:rPr>
              <a:t> interest in work</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Alternative Hypothesis: People that have a </a:t>
            </a:r>
            <a:r>
              <a:rPr lang="en-US" sz="2250">
                <a:solidFill>
                  <a:schemeClr val="dk1"/>
                </a:solidFill>
                <a:latin typeface="Play"/>
                <a:ea typeface="Play"/>
                <a:cs typeface="Play"/>
                <a:sym typeface="Play"/>
              </a:rPr>
              <a:t>higher</a:t>
            </a:r>
            <a:r>
              <a:rPr lang="en-US" sz="2250">
                <a:solidFill>
                  <a:schemeClr val="dk1"/>
                </a:solidFill>
                <a:latin typeface="Play"/>
                <a:ea typeface="Play"/>
                <a:cs typeface="Play"/>
                <a:sym typeface="Play"/>
              </a:rPr>
              <a:t> candidacy and experience a more experiences negatively impacting </a:t>
            </a:r>
            <a:r>
              <a:rPr lang="en-US" sz="2250">
                <a:solidFill>
                  <a:schemeClr val="dk1"/>
                </a:solidFill>
                <a:latin typeface="Play"/>
                <a:ea typeface="Play"/>
                <a:cs typeface="Play"/>
                <a:sym typeface="Play"/>
              </a:rPr>
              <a:t>their</a:t>
            </a:r>
            <a:r>
              <a:rPr lang="en-US" sz="2250">
                <a:solidFill>
                  <a:schemeClr val="dk1"/>
                </a:solidFill>
                <a:latin typeface="Play"/>
                <a:ea typeface="Play"/>
                <a:cs typeface="Play"/>
                <a:sym typeface="Play"/>
              </a:rPr>
              <a:t> mental health affects </a:t>
            </a:r>
            <a:r>
              <a:rPr lang="en-US" sz="2250">
                <a:solidFill>
                  <a:schemeClr val="dk1"/>
                </a:solidFill>
                <a:latin typeface="Play"/>
                <a:ea typeface="Play"/>
                <a:cs typeface="Play"/>
                <a:sym typeface="Play"/>
              </a:rPr>
              <a:t>their</a:t>
            </a:r>
            <a:r>
              <a:rPr lang="en-US" sz="2250">
                <a:solidFill>
                  <a:schemeClr val="dk1"/>
                </a:solidFill>
                <a:latin typeface="Play"/>
                <a:ea typeface="Play"/>
                <a:cs typeface="Play"/>
                <a:sym typeface="Play"/>
              </a:rPr>
              <a:t> interest in work.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Conclusion: Accept Null Hypothesis, reject Alternative Hypothesis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A large volume of respondents </a:t>
            </a:r>
            <a:r>
              <a:rPr lang="en-US" sz="2250">
                <a:solidFill>
                  <a:schemeClr val="dk1"/>
                </a:solidFill>
                <a:latin typeface="Play"/>
                <a:ea typeface="Play"/>
                <a:cs typeface="Play"/>
                <a:sym typeface="Play"/>
              </a:rPr>
              <a:t>showcased</a:t>
            </a:r>
            <a:r>
              <a:rPr lang="en-US" sz="2250">
                <a:solidFill>
                  <a:schemeClr val="dk1"/>
                </a:solidFill>
                <a:latin typeface="Play"/>
                <a:ea typeface="Play"/>
                <a:cs typeface="Play"/>
                <a:sym typeface="Play"/>
              </a:rPr>
              <a:t> a mid range raying for a </a:t>
            </a:r>
            <a:r>
              <a:rPr lang="en-US" sz="2250">
                <a:solidFill>
                  <a:schemeClr val="dk1"/>
                </a:solidFill>
                <a:latin typeface="Play"/>
                <a:ea typeface="Play"/>
                <a:cs typeface="Play"/>
                <a:sym typeface="Play"/>
              </a:rPr>
              <a:t>propensity</a:t>
            </a:r>
            <a:r>
              <a:rPr lang="en-US" sz="2250">
                <a:solidFill>
                  <a:schemeClr val="dk1"/>
                </a:solidFill>
                <a:latin typeface="Play"/>
                <a:ea typeface="Play"/>
                <a:cs typeface="Play"/>
                <a:sym typeface="Play"/>
              </a:rPr>
              <a:t> to mental health issues while also being negatively impacted by mental health issues and the volume of </a:t>
            </a:r>
            <a:r>
              <a:rPr lang="en-US" sz="2250">
                <a:solidFill>
                  <a:schemeClr val="dk1"/>
                </a:solidFill>
                <a:latin typeface="Play"/>
                <a:ea typeface="Play"/>
                <a:cs typeface="Play"/>
                <a:sym typeface="Play"/>
              </a:rPr>
              <a:t>people's</a:t>
            </a:r>
            <a:r>
              <a:rPr lang="en-US" sz="2250">
                <a:solidFill>
                  <a:schemeClr val="dk1"/>
                </a:solidFill>
                <a:latin typeface="Play"/>
                <a:ea typeface="Play"/>
                <a:cs typeface="Play"/>
                <a:sym typeface="Play"/>
              </a:rPr>
              <a:t> interest in work was evenly spread </a:t>
            </a:r>
            <a:r>
              <a:rPr lang="en-US" sz="2250">
                <a:solidFill>
                  <a:schemeClr val="dk1"/>
                </a:solidFill>
                <a:latin typeface="Play"/>
                <a:ea typeface="Play"/>
                <a:cs typeface="Play"/>
                <a:sym typeface="Play"/>
              </a:rPr>
              <a:t>across</a:t>
            </a:r>
            <a:r>
              <a:rPr lang="en-US" sz="2250">
                <a:solidFill>
                  <a:schemeClr val="dk1"/>
                </a:solidFill>
                <a:latin typeface="Play"/>
                <a:ea typeface="Play"/>
                <a:cs typeface="Play"/>
                <a:sym typeface="Play"/>
              </a:rPr>
              <a:t> the low/mid and high impact ratings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950">
              <a:solidFill>
                <a:schemeClr val="dk1"/>
              </a:solidFill>
              <a:latin typeface="Arial"/>
              <a:ea typeface="Arial"/>
              <a:cs typeface="Arial"/>
              <a:sym typeface="Arial"/>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73ab19e347_0_10"/>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4 : Are self-employed less susceptible to mental health? </a:t>
            </a:r>
            <a:endParaRPr b="1" i="0" sz="2900"/>
          </a:p>
        </p:txBody>
      </p:sp>
      <p:sp>
        <p:nvSpPr>
          <p:cNvPr id="278" name="Google Shape;278;g273ab19e347_0_10"/>
          <p:cNvSpPr txBox="1"/>
          <p:nvPr/>
        </p:nvSpPr>
        <p:spPr>
          <a:xfrm>
            <a:off x="1207400" y="2511375"/>
            <a:ext cx="9841500" cy="3928200"/>
          </a:xfrm>
          <a:prstGeom prst="rect">
            <a:avLst/>
          </a:prstGeom>
          <a:noFill/>
          <a:ln>
            <a:noFill/>
          </a:ln>
        </p:spPr>
        <p:txBody>
          <a:bodyPr anchorCtr="0" anchor="t" bIns="91425" lIns="91425" spcFirstLastPara="1" rIns="91425" wrap="square" tIns="91425">
            <a:noAutofit/>
          </a:bodyPr>
          <a:lstStyle/>
          <a:p>
            <a:pPr indent="-373944" lvl="0" marL="457200" rtl="0" algn="l">
              <a:lnSpc>
                <a:spcPct val="150000"/>
              </a:lnSpc>
              <a:spcBef>
                <a:spcPts val="0"/>
              </a:spcBef>
              <a:spcAft>
                <a:spcPts val="0"/>
              </a:spcAft>
              <a:buClr>
                <a:schemeClr val="dk2"/>
              </a:buClr>
              <a:buSzPts val="2289"/>
              <a:buFont typeface="Play"/>
              <a:buChar char="•"/>
            </a:pPr>
            <a:r>
              <a:rPr lang="en-US" sz="2250">
                <a:solidFill>
                  <a:schemeClr val="dk1"/>
                </a:solidFill>
                <a:latin typeface="Play"/>
                <a:ea typeface="Play"/>
                <a:cs typeface="Play"/>
                <a:sym typeface="Play"/>
              </a:rPr>
              <a:t>Null Hypothesis: Employment status, whether self employed or not,does not affect mental health well-being</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Alternative Hypothesis: Self-employed is less susceptible to mental health</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i="1"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
          <p:cNvSpPr txBox="1"/>
          <p:nvPr>
            <p:ph idx="1" type="body"/>
          </p:nvPr>
        </p:nvSpPr>
        <p:spPr>
          <a:xfrm>
            <a:off x="4153113" y="509275"/>
            <a:ext cx="5281200" cy="5617200"/>
          </a:xfrm>
          <a:prstGeom prst="rect">
            <a:avLst/>
          </a:prstGeom>
          <a:noFill/>
          <a:ln>
            <a:noFill/>
          </a:ln>
        </p:spPr>
        <p:txBody>
          <a:bodyPr anchorCtr="0" anchor="ctr" bIns="45700" lIns="91425" spcFirstLastPara="1" rIns="91425" wrap="square" tIns="45700">
            <a:normAutofit/>
          </a:bodyPr>
          <a:lstStyle/>
          <a:p>
            <a:pPr indent="0" lvl="0" marL="0" rtl="0" algn="ctr">
              <a:lnSpc>
                <a:spcPct val="150000"/>
              </a:lnSpc>
              <a:spcBef>
                <a:spcPts val="0"/>
              </a:spcBef>
              <a:spcAft>
                <a:spcPts val="0"/>
              </a:spcAft>
              <a:buClr>
                <a:schemeClr val="dk2"/>
              </a:buClr>
              <a:buSzPts val="1440"/>
              <a:buNone/>
            </a:pPr>
            <a:r>
              <a:rPr b="1" lang="en-US">
                <a:latin typeface="Open Sans"/>
                <a:ea typeface="Open Sans"/>
                <a:cs typeface="Open Sans"/>
                <a:sym typeface="Open Sans"/>
              </a:rPr>
              <a:t>Disclaimer: Data gathered and conclusions enclosed are intended for research only and makes no judgement/stance on the challenges individuals </a:t>
            </a:r>
            <a:r>
              <a:rPr b="1" lang="en-US">
                <a:latin typeface="Open Sans"/>
                <a:ea typeface="Open Sans"/>
                <a:cs typeface="Open Sans"/>
                <a:sym typeface="Open Sans"/>
              </a:rPr>
              <a:t>experience</a:t>
            </a:r>
            <a:r>
              <a:rPr b="1" lang="en-US">
                <a:latin typeface="Open Sans"/>
                <a:ea typeface="Open Sans"/>
                <a:cs typeface="Open Sans"/>
                <a:sym typeface="Open Sans"/>
              </a:rPr>
              <a:t> that negatively impact </a:t>
            </a:r>
            <a:r>
              <a:rPr b="1" lang="en-US">
                <a:latin typeface="Open Sans"/>
                <a:ea typeface="Open Sans"/>
                <a:cs typeface="Open Sans"/>
                <a:sym typeface="Open Sans"/>
              </a:rPr>
              <a:t>their</a:t>
            </a:r>
            <a:r>
              <a:rPr b="1" lang="en-US">
                <a:latin typeface="Open Sans"/>
                <a:ea typeface="Open Sans"/>
                <a:cs typeface="Open Sans"/>
                <a:sym typeface="Open Sans"/>
              </a:rPr>
              <a:t> mental health. </a:t>
            </a:r>
            <a:endParaRPr b="1">
              <a:latin typeface="Open Sans"/>
              <a:ea typeface="Open Sans"/>
              <a:cs typeface="Open Sans"/>
              <a:sym typeface="Open Sans"/>
            </a:endParaRPr>
          </a:p>
          <a:p>
            <a:pPr indent="0" lvl="0" marL="0" rtl="0" algn="l">
              <a:lnSpc>
                <a:spcPct val="150000"/>
              </a:lnSpc>
              <a:spcBef>
                <a:spcPts val="0"/>
              </a:spcBef>
              <a:spcAft>
                <a:spcPts val="0"/>
              </a:spcAft>
              <a:buClr>
                <a:schemeClr val="dk2"/>
              </a:buClr>
              <a:buSzPts val="1440"/>
              <a:buNone/>
            </a:pPr>
            <a:r>
              <a:t/>
            </a:r>
            <a:endParaRPr/>
          </a:p>
          <a:p>
            <a:pPr indent="0" lvl="0" marL="0" rtl="0" algn="l">
              <a:lnSpc>
                <a:spcPct val="150000"/>
              </a:lnSpc>
              <a:spcBef>
                <a:spcPts val="0"/>
              </a:spcBef>
              <a:spcAft>
                <a:spcPts val="0"/>
              </a:spcAft>
              <a:buClr>
                <a:schemeClr val="dk2"/>
              </a:buClr>
              <a:buSzPts val="1440"/>
              <a:buNone/>
            </a:pPr>
            <a:r>
              <a:rPr lang="en-US"/>
              <a:t>Topic Overview (including data </a:t>
            </a:r>
            <a:r>
              <a:rPr lang="en-US"/>
              <a:t>source) (1 min) </a:t>
            </a:r>
            <a:endParaRPr/>
          </a:p>
          <a:p>
            <a:pPr indent="0" lvl="0" marL="0" rtl="0" algn="l">
              <a:lnSpc>
                <a:spcPct val="150000"/>
              </a:lnSpc>
              <a:spcBef>
                <a:spcPts val="1000"/>
              </a:spcBef>
              <a:spcAft>
                <a:spcPts val="0"/>
              </a:spcAft>
              <a:buClr>
                <a:schemeClr val="dk2"/>
              </a:buClr>
              <a:buSzPts val="1440"/>
              <a:buNone/>
            </a:pPr>
            <a:r>
              <a:rPr lang="en-US"/>
              <a:t>Team Presentations (10 min) </a:t>
            </a:r>
            <a:endParaRPr/>
          </a:p>
          <a:p>
            <a:pPr indent="0" lvl="0" marL="0" rtl="0" algn="l">
              <a:lnSpc>
                <a:spcPct val="150000"/>
              </a:lnSpc>
              <a:spcBef>
                <a:spcPts val="1000"/>
              </a:spcBef>
              <a:spcAft>
                <a:spcPts val="0"/>
              </a:spcAft>
              <a:buClr>
                <a:schemeClr val="dk2"/>
              </a:buClr>
              <a:buSzPts val="1440"/>
              <a:buNone/>
            </a:pPr>
            <a:r>
              <a:rPr lang="en-US"/>
              <a:t>Major Key FIndings &amp; Conclusions (2 min) </a:t>
            </a:r>
            <a:endParaRPr/>
          </a:p>
          <a:p>
            <a:pPr indent="0" lvl="0" marL="0" rtl="0" algn="l">
              <a:lnSpc>
                <a:spcPct val="150000"/>
              </a:lnSpc>
              <a:spcBef>
                <a:spcPts val="1000"/>
              </a:spcBef>
              <a:spcAft>
                <a:spcPts val="0"/>
              </a:spcAft>
              <a:buClr>
                <a:schemeClr val="dk2"/>
              </a:buClr>
              <a:buSzPts val="1440"/>
              <a:buNone/>
            </a:pPr>
            <a:r>
              <a:rPr lang="en-US"/>
              <a:t>Q&amp;A (2 min) </a:t>
            </a:r>
            <a:endParaRPr/>
          </a:p>
        </p:txBody>
      </p:sp>
      <p:pic>
        <p:nvPicPr>
          <p:cNvPr descr="A city skyline" id="145" name="Google Shape;145;p2"/>
          <p:cNvPicPr preferRelativeResize="0"/>
          <p:nvPr>
            <p:ph idx="2" type="pic"/>
          </p:nvPr>
        </p:nvPicPr>
        <p:blipFill rotWithShape="1">
          <a:blip r:embed="rId3">
            <a:alphaModFix/>
          </a:blip>
          <a:srcRect b="0" l="38" r="37" t="0"/>
          <a:stretch/>
        </p:blipFill>
        <p:spPr>
          <a:xfrm>
            <a:off x="9548813" y="-22860"/>
            <a:ext cx="2651760" cy="690372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73b30459b1_0_10"/>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4:  </a:t>
            </a:r>
            <a:r>
              <a:rPr b="1" i="0" lang="en-US" sz="2900"/>
              <a:t>Mental Health Candidacy Rating for Self Employment Status</a:t>
            </a:r>
            <a:endParaRPr b="1" i="0" sz="2900"/>
          </a:p>
        </p:txBody>
      </p:sp>
      <p:sp>
        <p:nvSpPr>
          <p:cNvPr id="285" name="Google Shape;285;g273b30459b1_0_10"/>
          <p:cNvSpPr txBox="1"/>
          <p:nvPr>
            <p:ph idx="4294967295" type="body"/>
          </p:nvPr>
        </p:nvSpPr>
        <p:spPr>
          <a:xfrm>
            <a:off x="402475" y="1203150"/>
            <a:ext cx="5407200" cy="5293200"/>
          </a:xfrm>
          <a:prstGeom prst="rect">
            <a:avLst/>
          </a:prstGeom>
        </p:spPr>
        <p:txBody>
          <a:bodyPr anchorCtr="0" anchor="t" bIns="45700" lIns="91425" spcFirstLastPara="1" rIns="91425" wrap="square" tIns="45700">
            <a:normAutofit lnSpcReduction="20000"/>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Mean for self-employed: -0.0153</a:t>
            </a:r>
            <a:br>
              <a:rPr lang="en-US" sz="2250">
                <a:solidFill>
                  <a:schemeClr val="dk1"/>
                </a:solidFill>
                <a:latin typeface="Play"/>
                <a:ea typeface="Play"/>
                <a:cs typeface="Play"/>
                <a:sym typeface="Play"/>
              </a:rPr>
            </a:br>
            <a:r>
              <a:rPr lang="en-US" sz="2250">
                <a:solidFill>
                  <a:schemeClr val="dk1"/>
                </a:solidFill>
                <a:latin typeface="Play"/>
                <a:ea typeface="Play"/>
                <a:cs typeface="Play"/>
                <a:sym typeface="Play"/>
              </a:rPr>
              <a:t>Mean for non self-employed: -0.1456</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Self-employed has a mean mental health candidacy score of -0.0153, which is significantly higher (less negative) compared to non-self-employed individuals, who have a mean of -0.1456.</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Self-employed, on average, exhibit lower susceptibility to mental health issues as measured by mental health history, family history, treatment, growing stress and changes habits</a:t>
            </a:r>
            <a:endParaRPr sz="2250">
              <a:solidFill>
                <a:schemeClr val="dk1"/>
              </a:solidFill>
              <a:latin typeface="Play"/>
              <a:ea typeface="Play"/>
              <a:cs typeface="Play"/>
              <a:sym typeface="Play"/>
            </a:endParaRPr>
          </a:p>
          <a:p>
            <a:pPr indent="-285750" lvl="0" marL="457200" rtl="0" algn="l">
              <a:lnSpc>
                <a:spcPct val="90000"/>
              </a:lnSpc>
              <a:spcBef>
                <a:spcPts val="0"/>
              </a:spcBef>
              <a:spcAft>
                <a:spcPts val="0"/>
              </a:spcAft>
              <a:buClr>
                <a:srgbClr val="CCCCCC"/>
              </a:buClr>
              <a:buSzPts val="900"/>
              <a:buFont typeface="Courier New"/>
              <a:buChar char="•"/>
            </a:pPr>
            <a:r>
              <a:t/>
            </a:r>
            <a:endParaRPr sz="900">
              <a:solidFill>
                <a:srgbClr val="CCCCCC"/>
              </a:solidFill>
              <a:latin typeface="Courier New"/>
              <a:ea typeface="Courier New"/>
              <a:cs typeface="Courier New"/>
              <a:sym typeface="Courier New"/>
            </a:endParaRPr>
          </a:p>
        </p:txBody>
      </p:sp>
      <p:pic>
        <p:nvPicPr>
          <p:cNvPr id="286" name="Google Shape;286;g273b30459b1_0_10"/>
          <p:cNvPicPr preferRelativeResize="0"/>
          <p:nvPr/>
        </p:nvPicPr>
        <p:blipFill>
          <a:blip r:embed="rId3">
            <a:alphaModFix/>
          </a:blip>
          <a:stretch>
            <a:fillRect/>
          </a:stretch>
        </p:blipFill>
        <p:spPr>
          <a:xfrm>
            <a:off x="5809550" y="1413538"/>
            <a:ext cx="6259951" cy="4872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73b30459b1_0_25"/>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4: </a:t>
            </a:r>
            <a:r>
              <a:rPr b="1" i="0" lang="en-US" sz="2900"/>
              <a:t>Mental Health Candidacy Rating for Self Employment Status</a:t>
            </a:r>
            <a:endParaRPr b="1" i="0" sz="2900"/>
          </a:p>
        </p:txBody>
      </p:sp>
      <p:sp>
        <p:nvSpPr>
          <p:cNvPr id="293" name="Google Shape;293;g273b30459b1_0_25"/>
          <p:cNvSpPr txBox="1"/>
          <p:nvPr>
            <p:ph idx="4294967295" type="body"/>
          </p:nvPr>
        </p:nvSpPr>
        <p:spPr>
          <a:xfrm>
            <a:off x="402475" y="1203150"/>
            <a:ext cx="5407200" cy="5293200"/>
          </a:xfrm>
          <a:prstGeom prst="rect">
            <a:avLst/>
          </a:prstGeom>
        </p:spPr>
        <p:txBody>
          <a:bodyPr anchorCtr="0" anchor="t" bIns="45700" lIns="91425" spcFirstLastPara="1" rIns="91425" wrap="square" tIns="45700">
            <a:normAutofit fontScale="92500" lnSpcReduction="20000"/>
          </a:bodyPr>
          <a:lstStyle/>
          <a:p>
            <a:pPr indent="0" lvl="0" marL="0" rtl="0" algn="l">
              <a:lnSpc>
                <a:spcPct val="115000"/>
              </a:lnSpc>
              <a:spcBef>
                <a:spcPts val="0"/>
              </a:spcBef>
              <a:spcAft>
                <a:spcPts val="0"/>
              </a:spcAft>
              <a:buNone/>
            </a:pPr>
            <a:r>
              <a:t/>
            </a:r>
            <a:endParaRPr sz="2250">
              <a:solidFill>
                <a:schemeClr val="dk1"/>
              </a:solidFill>
              <a:latin typeface="Arial"/>
              <a:ea typeface="Arial"/>
              <a:cs typeface="Arial"/>
              <a:sym typeface="Arial"/>
            </a:endParaRPr>
          </a:p>
          <a:p>
            <a:pPr indent="-451246" lvl="0" marL="457200" rtl="0" algn="l">
              <a:lnSpc>
                <a:spcPct val="115000"/>
              </a:lnSpc>
              <a:spcBef>
                <a:spcPts val="0"/>
              </a:spcBef>
              <a:spcAft>
                <a:spcPts val="0"/>
              </a:spcAft>
              <a:buClr>
                <a:schemeClr val="dk1"/>
              </a:buClr>
              <a:buSzPct val="155315"/>
              <a:buFont typeface="Play"/>
              <a:buChar char="•"/>
            </a:pPr>
            <a:r>
              <a:rPr lang="en-US" sz="2440">
                <a:solidFill>
                  <a:schemeClr val="dk1"/>
                </a:solidFill>
                <a:latin typeface="Play"/>
                <a:ea typeface="Play"/>
                <a:cs typeface="Play"/>
                <a:sym typeface="Play"/>
              </a:rPr>
              <a:t>t-statistic: 4.240901405180638</a:t>
            </a:r>
            <a:endParaRPr sz="2440">
              <a:solidFill>
                <a:schemeClr val="dk1"/>
              </a:solidFill>
              <a:latin typeface="Play"/>
              <a:ea typeface="Play"/>
              <a:cs typeface="Play"/>
              <a:sym typeface="Play"/>
            </a:endParaRPr>
          </a:p>
          <a:p>
            <a:pPr indent="-451246" lvl="0" marL="457200" rtl="0" algn="l">
              <a:lnSpc>
                <a:spcPct val="115000"/>
              </a:lnSpc>
              <a:spcBef>
                <a:spcPts val="0"/>
              </a:spcBef>
              <a:spcAft>
                <a:spcPts val="0"/>
              </a:spcAft>
              <a:buClr>
                <a:schemeClr val="dk1"/>
              </a:buClr>
              <a:buSzPct val="155315"/>
              <a:buFont typeface="Play"/>
              <a:buChar char="•"/>
            </a:pPr>
            <a:r>
              <a:rPr lang="en-US" sz="2440">
                <a:solidFill>
                  <a:schemeClr val="dk1"/>
                </a:solidFill>
                <a:latin typeface="Play"/>
                <a:ea typeface="Play"/>
                <a:cs typeface="Play"/>
                <a:sym typeface="Play"/>
              </a:rPr>
              <a:t>p-value: 2.236240127762111e-05</a:t>
            </a:r>
            <a:endParaRPr sz="2440">
              <a:solidFill>
                <a:schemeClr val="dk1"/>
              </a:solidFill>
              <a:latin typeface="Play"/>
              <a:ea typeface="Play"/>
              <a:cs typeface="Play"/>
              <a:sym typeface="Play"/>
            </a:endParaRPr>
          </a:p>
          <a:p>
            <a:pPr indent="-451246" lvl="0" marL="457200" rtl="0" algn="l">
              <a:lnSpc>
                <a:spcPct val="115000"/>
              </a:lnSpc>
              <a:spcBef>
                <a:spcPts val="0"/>
              </a:spcBef>
              <a:spcAft>
                <a:spcPts val="0"/>
              </a:spcAft>
              <a:buClr>
                <a:schemeClr val="dk1"/>
              </a:buClr>
              <a:buSzPct val="155315"/>
              <a:buFont typeface="Play"/>
              <a:buChar char="•"/>
            </a:pPr>
            <a:r>
              <a:rPr lang="en-US" sz="2440">
                <a:solidFill>
                  <a:schemeClr val="dk1"/>
                </a:solidFill>
                <a:latin typeface="Play"/>
                <a:ea typeface="Play"/>
                <a:cs typeface="Play"/>
                <a:sym typeface="Play"/>
              </a:rPr>
              <a:t>Degrees of Freedom: 19998</a:t>
            </a:r>
            <a:endParaRPr sz="2440">
              <a:solidFill>
                <a:schemeClr val="dk1"/>
              </a:solidFill>
              <a:latin typeface="Play"/>
              <a:ea typeface="Play"/>
              <a:cs typeface="Play"/>
              <a:sym typeface="Play"/>
            </a:endParaRPr>
          </a:p>
          <a:p>
            <a:pPr indent="-451246" lvl="0" marL="457200" rtl="0" algn="l">
              <a:lnSpc>
                <a:spcPct val="115000"/>
              </a:lnSpc>
              <a:spcBef>
                <a:spcPts val="0"/>
              </a:spcBef>
              <a:spcAft>
                <a:spcPts val="0"/>
              </a:spcAft>
              <a:buClr>
                <a:schemeClr val="dk1"/>
              </a:buClr>
              <a:buSzPct val="155315"/>
              <a:buFont typeface="Play"/>
              <a:buChar char="•"/>
            </a:pPr>
            <a:r>
              <a:rPr lang="en-US" sz="2440">
                <a:solidFill>
                  <a:schemeClr val="dk1"/>
                </a:solidFill>
                <a:latin typeface="Play"/>
                <a:ea typeface="Play"/>
                <a:cs typeface="Play"/>
                <a:sym typeface="Play"/>
              </a:rPr>
              <a:t>Reject null hypothesis</a:t>
            </a:r>
            <a:endParaRPr sz="3790">
              <a:solidFill>
                <a:schemeClr val="dk1"/>
              </a:solidFill>
              <a:latin typeface="Play"/>
              <a:ea typeface="Play"/>
              <a:cs typeface="Play"/>
              <a:sym typeface="Play"/>
            </a:endParaRPr>
          </a:p>
          <a:p>
            <a:pPr indent="0" lvl="0" marL="457200" rtl="0" algn="l">
              <a:lnSpc>
                <a:spcPct val="115000"/>
              </a:lnSpc>
              <a:spcBef>
                <a:spcPts val="0"/>
              </a:spcBef>
              <a:spcAft>
                <a:spcPts val="0"/>
              </a:spcAft>
              <a:buNone/>
            </a:pPr>
            <a:r>
              <a:rPr lang="en-US" sz="2250">
                <a:solidFill>
                  <a:schemeClr val="dk1"/>
                </a:solidFill>
                <a:latin typeface="Play"/>
                <a:ea typeface="Play"/>
                <a:cs typeface="Play"/>
                <a:sym typeface="Play"/>
              </a:rPr>
              <a:t>B</a:t>
            </a:r>
            <a:r>
              <a:rPr lang="en-US" sz="2358">
                <a:solidFill>
                  <a:schemeClr val="dk1"/>
                </a:solidFill>
                <a:latin typeface="Play"/>
                <a:ea typeface="Play"/>
                <a:cs typeface="Play"/>
                <a:sym typeface="Play"/>
              </a:rPr>
              <a:t>ased on the significant t-statistic and very low p-value, there is strong evidence to support the alternative hypothesis that self-employed individuals are less susceptible to mental health compared to non self-employed individuals based on identified factors </a:t>
            </a:r>
            <a:endParaRPr sz="2358">
              <a:solidFill>
                <a:schemeClr val="dk1"/>
              </a:solidFill>
              <a:latin typeface="Play"/>
              <a:ea typeface="Play"/>
              <a:cs typeface="Play"/>
              <a:sym typeface="Play"/>
            </a:endParaRPr>
          </a:p>
          <a:p>
            <a:pPr indent="-281463" lvl="0" marL="457200" rtl="0" algn="l">
              <a:lnSpc>
                <a:spcPct val="90000"/>
              </a:lnSpc>
              <a:spcBef>
                <a:spcPts val="0"/>
              </a:spcBef>
              <a:spcAft>
                <a:spcPts val="0"/>
              </a:spcAft>
              <a:buClr>
                <a:srgbClr val="CCCCCC"/>
              </a:buClr>
              <a:buSzPct val="100000"/>
              <a:buFont typeface="Courier New"/>
              <a:buChar char="•"/>
            </a:pPr>
            <a:r>
              <a:t/>
            </a:r>
            <a:endParaRPr sz="900">
              <a:solidFill>
                <a:srgbClr val="CCCCCC"/>
              </a:solidFill>
              <a:latin typeface="Courier New"/>
              <a:ea typeface="Courier New"/>
              <a:cs typeface="Courier New"/>
              <a:sym typeface="Courier New"/>
            </a:endParaRPr>
          </a:p>
        </p:txBody>
      </p:sp>
      <p:pic>
        <p:nvPicPr>
          <p:cNvPr id="294" name="Google Shape;294;g273b30459b1_0_25"/>
          <p:cNvPicPr preferRelativeResize="0"/>
          <p:nvPr/>
        </p:nvPicPr>
        <p:blipFill>
          <a:blip r:embed="rId3">
            <a:alphaModFix/>
          </a:blip>
          <a:stretch>
            <a:fillRect/>
          </a:stretch>
        </p:blipFill>
        <p:spPr>
          <a:xfrm>
            <a:off x="5929900" y="1592925"/>
            <a:ext cx="6077524" cy="4651167"/>
          </a:xfrm>
          <a:prstGeom prst="rect">
            <a:avLst/>
          </a:prstGeom>
          <a:noFill/>
          <a:ln>
            <a:noFill/>
          </a:ln>
        </p:spPr>
      </p:pic>
      <p:sp>
        <p:nvSpPr>
          <p:cNvPr id="295" name="Google Shape;295;g273b30459b1_0_25"/>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73ab19e347_0_65"/>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i="0" lang="en-US" sz="2900"/>
              <a:t>Question 4: Mental Health Candidacy Rating for Self Employment Status</a:t>
            </a:r>
            <a:endParaRPr b="1" i="0" sz="2900"/>
          </a:p>
        </p:txBody>
      </p:sp>
      <p:sp>
        <p:nvSpPr>
          <p:cNvPr id="302" name="Google Shape;302;g273ab19e347_0_65"/>
          <p:cNvSpPr txBox="1"/>
          <p:nvPr>
            <p:ph idx="4294967295" type="body"/>
          </p:nvPr>
        </p:nvSpPr>
        <p:spPr>
          <a:xfrm>
            <a:off x="533400" y="1706250"/>
            <a:ext cx="4304400" cy="4790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Family History: Non-self employed, on average, may have slightly lower prevalence of family history related to mental health</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 </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Mental Health History: Self-employed, on average, may have a lower personal history of mental health issues compared to non-self employed individuals</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 </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Growing Stress: Self-employed seems to have slightly lower growing stress on average compared to non self-employed</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Treatment: self employed are more likely to seek or receive treatment for mental health issues compared to non self employed</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 </a:t>
            </a:r>
            <a:endParaRPr sz="14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400">
                <a:solidFill>
                  <a:schemeClr val="dk1"/>
                </a:solidFill>
                <a:latin typeface="Play"/>
                <a:ea typeface="Play"/>
                <a:cs typeface="Play"/>
                <a:sym typeface="Play"/>
              </a:rPr>
              <a:t>Changes in Habits: self-employed may exhibit slightly more changes in habits compared to non self employed</a:t>
            </a:r>
            <a:endParaRPr sz="14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p:txBody>
      </p:sp>
      <p:pic>
        <p:nvPicPr>
          <p:cNvPr id="303" name="Google Shape;303;g273ab19e347_0_65"/>
          <p:cNvPicPr preferRelativeResize="0"/>
          <p:nvPr/>
        </p:nvPicPr>
        <p:blipFill>
          <a:blip r:embed="rId3">
            <a:alphaModFix/>
          </a:blip>
          <a:stretch>
            <a:fillRect/>
          </a:stretch>
        </p:blipFill>
        <p:spPr>
          <a:xfrm>
            <a:off x="4990200" y="1088100"/>
            <a:ext cx="7049400" cy="41932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273b30459b1_4_57"/>
          <p:cNvSpPr txBox="1"/>
          <p:nvPr>
            <p:ph type="title"/>
          </p:nvPr>
        </p:nvSpPr>
        <p:spPr>
          <a:xfrm>
            <a:off x="533400" y="203100"/>
            <a:ext cx="10926000" cy="7326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i="0" lang="en-US" sz="2900"/>
              <a:t>Question 4: </a:t>
            </a:r>
            <a:r>
              <a:rPr b="1" i="0" lang="en-US" sz="2900"/>
              <a:t>Mental Health Candidacy Rating for Self Employment Status</a:t>
            </a:r>
            <a:endParaRPr b="1" i="0" sz="2900"/>
          </a:p>
        </p:txBody>
      </p:sp>
      <p:sp>
        <p:nvSpPr>
          <p:cNvPr id="310" name="Google Shape;310;g273b30459b1_4_57"/>
          <p:cNvSpPr txBox="1"/>
          <p:nvPr>
            <p:ph idx="4294967295" type="body"/>
          </p:nvPr>
        </p:nvSpPr>
        <p:spPr>
          <a:xfrm>
            <a:off x="710500" y="1851300"/>
            <a:ext cx="4304400" cy="31554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950">
                <a:solidFill>
                  <a:schemeClr val="dk1"/>
                </a:solidFill>
                <a:latin typeface="Play"/>
                <a:ea typeface="Play"/>
                <a:cs typeface="Play"/>
                <a:sym typeface="Play"/>
              </a:rPr>
              <a:t>Self-employed has a higher likelihood of having care options available compared to non-self-employed who are more likely to be unsure about their care options.</a:t>
            </a:r>
            <a:endParaRPr sz="195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p:txBody>
      </p:sp>
      <p:pic>
        <p:nvPicPr>
          <p:cNvPr id="311" name="Google Shape;311;g273b30459b1_4_57"/>
          <p:cNvPicPr preferRelativeResize="0"/>
          <p:nvPr/>
        </p:nvPicPr>
        <p:blipFill>
          <a:blip r:embed="rId3">
            <a:alphaModFix/>
          </a:blip>
          <a:stretch>
            <a:fillRect/>
          </a:stretch>
        </p:blipFill>
        <p:spPr>
          <a:xfrm>
            <a:off x="5212075" y="1613451"/>
            <a:ext cx="6591101" cy="3900149"/>
          </a:xfrm>
          <a:prstGeom prst="rect">
            <a:avLst/>
          </a:prstGeom>
          <a:noFill/>
          <a:ln>
            <a:noFill/>
          </a:ln>
        </p:spPr>
      </p:pic>
      <p:sp>
        <p:nvSpPr>
          <p:cNvPr id="312" name="Google Shape;312;g273b30459b1_4_57"/>
          <p:cNvSpPr txBox="1"/>
          <p:nvPr/>
        </p:nvSpPr>
        <p:spPr>
          <a:xfrm>
            <a:off x="853225" y="4572000"/>
            <a:ext cx="4813500" cy="15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73b30459b1_4_68"/>
          <p:cNvSpPr txBox="1"/>
          <p:nvPr>
            <p:ph type="title"/>
          </p:nvPr>
        </p:nvSpPr>
        <p:spPr>
          <a:xfrm>
            <a:off x="533400" y="203100"/>
            <a:ext cx="10926000" cy="1214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990"/>
              <a:buFont typeface="Arial"/>
              <a:buNone/>
            </a:pPr>
            <a:r>
              <a:rPr b="1" i="0" lang="en-US" sz="2800"/>
              <a:t>Question 4: </a:t>
            </a:r>
            <a:endParaRPr b="1" i="0" sz="2800"/>
          </a:p>
          <a:p>
            <a:pPr indent="0" lvl="0" marL="0" rtl="0" algn="l">
              <a:spcBef>
                <a:spcPts val="0"/>
              </a:spcBef>
              <a:spcAft>
                <a:spcPts val="0"/>
              </a:spcAft>
              <a:buClr>
                <a:schemeClr val="dk1"/>
              </a:buClr>
              <a:buSzPts val="990"/>
              <a:buFont typeface="Arial"/>
              <a:buNone/>
            </a:pPr>
            <a:r>
              <a:rPr b="1" i="0" lang="en-US" sz="2800"/>
              <a:t>Mental Health Candidacy Rating for Self Employment Status</a:t>
            </a:r>
            <a:endParaRPr b="1" i="0" sz="2800"/>
          </a:p>
        </p:txBody>
      </p:sp>
      <p:sp>
        <p:nvSpPr>
          <p:cNvPr id="319" name="Google Shape;319;g273b30459b1_4_68"/>
          <p:cNvSpPr txBox="1"/>
          <p:nvPr>
            <p:ph idx="4294967295" type="body"/>
          </p:nvPr>
        </p:nvSpPr>
        <p:spPr>
          <a:xfrm>
            <a:off x="619950" y="1624675"/>
            <a:ext cx="11057700" cy="4790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Question: Is self-employed less susceptible to mental health issues?</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Null Hypothesis: Self-employed or non-self-employed is not a factor affecting mental health</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Alternative Hypothesis: Self-employed are less susceptible to mental health</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Conclusion: Reject Null Hypothesis, Accept Alternative Hypothesis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2250">
                <a:solidFill>
                  <a:schemeClr val="dk1"/>
                </a:solidFill>
                <a:latin typeface="Play"/>
                <a:ea typeface="Play"/>
                <a:cs typeface="Play"/>
                <a:sym typeface="Play"/>
              </a:rPr>
              <a:t>Self-employed individuals, on average, tend to report low family and personal mental health histories and acknowledge slightly lower growing stress compared to non-self-employed individuals. They also appear more engaged with treatment options.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950">
              <a:solidFill>
                <a:schemeClr val="dk1"/>
              </a:solidFill>
              <a:latin typeface="Arial"/>
              <a:ea typeface="Arial"/>
              <a:cs typeface="Arial"/>
              <a:sym typeface="Arial"/>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chemeClr val="dk1"/>
              </a:solidFill>
              <a:latin typeface="Play"/>
              <a:ea typeface="Play"/>
              <a:cs typeface="Play"/>
              <a:sym typeface="Play"/>
            </a:endParaRPr>
          </a:p>
          <a:p>
            <a:pPr indent="0" lvl="0" marL="0" rtl="0" algn="l">
              <a:lnSpc>
                <a:spcPct val="150000"/>
              </a:lnSpc>
              <a:spcBef>
                <a:spcPts val="0"/>
              </a:spcBef>
              <a:spcAft>
                <a:spcPts val="0"/>
              </a:spcAft>
              <a:buNone/>
            </a:pPr>
            <a:r>
              <a:t/>
            </a:r>
            <a:endParaRPr sz="900">
              <a:solidFill>
                <a:srgbClr val="CCCCCC"/>
              </a:solidFill>
              <a:highlight>
                <a:srgbClr val="1F1F1F"/>
              </a:highlight>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73b30459b1_4_25"/>
          <p:cNvSpPr txBox="1"/>
          <p:nvPr>
            <p:ph type="title"/>
          </p:nvPr>
        </p:nvSpPr>
        <p:spPr>
          <a:xfrm>
            <a:off x="1143000" y="333376"/>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900"/>
              <a:t>Question 5:  </a:t>
            </a:r>
            <a:r>
              <a:rPr b="1" i="0" lang="en-US" sz="2900">
                <a:solidFill>
                  <a:srgbClr val="1D1C1D"/>
                </a:solidFill>
                <a:highlight>
                  <a:srgbClr val="FFFFFF"/>
                </a:highlight>
              </a:rPr>
              <a:t>Is mental health severity lower in the US?</a:t>
            </a:r>
            <a:endParaRPr b="1" sz="2900"/>
          </a:p>
        </p:txBody>
      </p:sp>
      <p:sp>
        <p:nvSpPr>
          <p:cNvPr id="326" name="Google Shape;326;g273b30459b1_4_25"/>
          <p:cNvSpPr txBox="1"/>
          <p:nvPr/>
        </p:nvSpPr>
        <p:spPr>
          <a:xfrm>
            <a:off x="1143000" y="1915500"/>
            <a:ext cx="9906000" cy="4168800"/>
          </a:xfrm>
          <a:prstGeom prst="rect">
            <a:avLst/>
          </a:prstGeom>
          <a:noFill/>
          <a:ln>
            <a:noFill/>
          </a:ln>
        </p:spPr>
        <p:txBody>
          <a:bodyPr anchorCtr="0" anchor="t" bIns="91425" lIns="91425" spcFirstLastPara="1" rIns="91425" wrap="square" tIns="91425">
            <a:noAutofit/>
          </a:bodyPr>
          <a:lstStyle/>
          <a:p>
            <a:pPr indent="-373944" lvl="0" marL="457200" rtl="0" algn="l">
              <a:lnSpc>
                <a:spcPct val="115000"/>
              </a:lnSpc>
              <a:spcBef>
                <a:spcPts val="0"/>
              </a:spcBef>
              <a:spcAft>
                <a:spcPts val="0"/>
              </a:spcAft>
              <a:buClr>
                <a:schemeClr val="dk2"/>
              </a:buClr>
              <a:buSzPts val="2289"/>
              <a:buFont typeface="Play"/>
              <a:buChar char="•"/>
            </a:pPr>
            <a:r>
              <a:rPr b="1" lang="en-US" sz="2250">
                <a:solidFill>
                  <a:schemeClr val="dk1"/>
                </a:solidFill>
                <a:latin typeface="Play"/>
                <a:ea typeface="Play"/>
                <a:cs typeface="Play"/>
                <a:sym typeface="Play"/>
              </a:rPr>
              <a:t>Null Hypothesis</a:t>
            </a:r>
            <a:r>
              <a:rPr lang="en-US" sz="2250">
                <a:solidFill>
                  <a:schemeClr val="dk1"/>
                </a:solidFill>
                <a:latin typeface="Play"/>
                <a:ea typeface="Play"/>
                <a:cs typeface="Play"/>
                <a:sym typeface="Play"/>
              </a:rPr>
              <a:t> - There is no statistically significant difference in median severity factor between US and non-US populations</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b="1" lang="en-US" sz="2250">
                <a:solidFill>
                  <a:schemeClr val="dk1"/>
                </a:solidFill>
                <a:latin typeface="Play"/>
                <a:ea typeface="Play"/>
                <a:cs typeface="Play"/>
                <a:sym typeface="Play"/>
              </a:rPr>
              <a:t>Alternative Hypothesis</a:t>
            </a:r>
            <a:r>
              <a:rPr lang="en-US" sz="2250">
                <a:solidFill>
                  <a:schemeClr val="dk1"/>
                </a:solidFill>
                <a:latin typeface="Play"/>
                <a:ea typeface="Play"/>
                <a:cs typeface="Play"/>
                <a:sym typeface="Play"/>
              </a:rPr>
              <a:t> - </a:t>
            </a:r>
            <a:r>
              <a:rPr lang="en-US" sz="2250">
                <a:solidFill>
                  <a:schemeClr val="dk1"/>
                </a:solidFill>
                <a:latin typeface="Play"/>
                <a:ea typeface="Play"/>
                <a:cs typeface="Play"/>
                <a:sym typeface="Play"/>
              </a:rPr>
              <a:t>The</a:t>
            </a:r>
            <a:r>
              <a:rPr lang="en-US" sz="2250">
                <a:solidFill>
                  <a:schemeClr val="dk1"/>
                </a:solidFill>
                <a:latin typeface="Play"/>
                <a:ea typeface="Play"/>
                <a:cs typeface="Play"/>
                <a:sym typeface="Play"/>
              </a:rPr>
              <a:t> median derived severity factor is less in the US than in countries outside the US, at an ɑ = 0.05.</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 one-sided Mann-Whitney U-test was performed due to the low p-value of the normality test. An additional one-sided t-test was performed despite nonnormality, due to large sample sizes.</a:t>
            </a:r>
            <a:endParaRPr sz="2250">
              <a:solidFill>
                <a:schemeClr val="dk1"/>
              </a:solidFill>
              <a:latin typeface="Play"/>
              <a:ea typeface="Play"/>
              <a:cs typeface="Play"/>
              <a:sym typeface="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73b30459b1_14_17"/>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900"/>
              <a:t>Question 5:  </a:t>
            </a:r>
            <a:r>
              <a:rPr b="1" i="0" lang="en-US" sz="2900">
                <a:solidFill>
                  <a:srgbClr val="1D1C1D"/>
                </a:solidFill>
                <a:highlight>
                  <a:srgbClr val="FFFFFF"/>
                </a:highlight>
              </a:rPr>
              <a:t>US vs. Non-US Mental Health</a:t>
            </a:r>
            <a:br>
              <a:rPr b="1" i="0" lang="en-US" sz="2900">
                <a:solidFill>
                  <a:srgbClr val="1D1C1D"/>
                </a:solidFill>
                <a:highlight>
                  <a:srgbClr val="FFFFFF"/>
                </a:highlight>
              </a:rPr>
            </a:br>
            <a:r>
              <a:rPr b="1" i="0" lang="en-US" sz="2900">
                <a:solidFill>
                  <a:srgbClr val="1D1C1D"/>
                </a:solidFill>
                <a:highlight>
                  <a:srgbClr val="FFFFFF"/>
                </a:highlight>
              </a:rPr>
              <a:t>	Definition of severity, data pre-processing</a:t>
            </a:r>
            <a:endParaRPr b="1" sz="2900"/>
          </a:p>
        </p:txBody>
      </p:sp>
      <p:sp>
        <p:nvSpPr>
          <p:cNvPr id="333" name="Google Shape;333;g273b30459b1_14_17"/>
          <p:cNvSpPr txBox="1"/>
          <p:nvPr/>
        </p:nvSpPr>
        <p:spPr>
          <a:xfrm>
            <a:off x="1143000" y="2251800"/>
            <a:ext cx="9906000" cy="40443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Evaluating </a:t>
            </a:r>
            <a:r>
              <a:rPr b="1" lang="en-US" sz="2250">
                <a:solidFill>
                  <a:schemeClr val="dk1"/>
                </a:solidFill>
                <a:latin typeface="Consolas"/>
                <a:ea typeface="Consolas"/>
                <a:cs typeface="Consolas"/>
                <a:sym typeface="Consolas"/>
              </a:rPr>
              <a:t>mental_health_severity</a:t>
            </a:r>
            <a:r>
              <a:rPr lang="en-US" sz="2250">
                <a:solidFill>
                  <a:schemeClr val="dk1"/>
                </a:solidFill>
                <a:latin typeface="Play"/>
                <a:ea typeface="Play"/>
                <a:cs typeface="Play"/>
                <a:sym typeface="Play"/>
              </a:rPr>
              <a:t> -</a:t>
            </a:r>
            <a:r>
              <a:rPr b="1" lang="en-US" sz="2250">
                <a:solidFill>
                  <a:schemeClr val="dk1"/>
                </a:solidFill>
                <a:latin typeface="Play"/>
                <a:ea typeface="Play"/>
                <a:cs typeface="Play"/>
                <a:sym typeface="Play"/>
              </a:rPr>
              <a:t> </a:t>
            </a:r>
            <a:r>
              <a:rPr lang="en-US" sz="2250">
                <a:solidFill>
                  <a:schemeClr val="dk1"/>
                </a:solidFill>
                <a:latin typeface="Play"/>
                <a:ea typeface="Play"/>
                <a:cs typeface="Play"/>
                <a:sym typeface="Play"/>
              </a:rPr>
              <a:t>defined as the sum of the selected factors below, after numerical mapping applied to columns - </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42900" lvl="1" marL="9144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growing_stress, changes_habits, mental_health_history, mood_swings, coping_struggles, work_interest, social_weaknes</a:t>
            </a:r>
            <a:r>
              <a:rPr lang="en-US" sz="1800">
                <a:solidFill>
                  <a:schemeClr val="dk1"/>
                </a:solidFill>
                <a:latin typeface="Play"/>
                <a:ea typeface="Play"/>
                <a:cs typeface="Play"/>
                <a:sym typeface="Play"/>
              </a:rPr>
              <a:t>s</a:t>
            </a:r>
            <a:br>
              <a:rPr lang="en-US" sz="1800">
                <a:solidFill>
                  <a:schemeClr val="dk1"/>
                </a:solidFill>
                <a:latin typeface="Play"/>
                <a:ea typeface="Play"/>
                <a:cs typeface="Play"/>
                <a:sym typeface="Play"/>
              </a:rPr>
            </a:br>
            <a:endParaRPr sz="180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Analysis started with </a:t>
            </a:r>
            <a:r>
              <a:rPr lang="en-US" sz="2250">
                <a:solidFill>
                  <a:schemeClr val="dk1"/>
                </a:solidFill>
                <a:latin typeface="Consolas"/>
                <a:ea typeface="Consolas"/>
                <a:cs typeface="Consolas"/>
                <a:sym typeface="Consolas"/>
              </a:rPr>
              <a:t>df_factors.csv</a:t>
            </a:r>
            <a:r>
              <a:rPr lang="en-US" sz="2250">
                <a:solidFill>
                  <a:schemeClr val="dk1"/>
                </a:solidFill>
                <a:latin typeface="Play"/>
                <a:ea typeface="Play"/>
                <a:cs typeface="Play"/>
                <a:sym typeface="Play"/>
              </a:rPr>
              <a:t>, after - </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42900" lvl="1" marL="9144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numerical mapping applied to categorical variables based on evaluated severity</a:t>
            </a:r>
            <a:endParaRPr sz="1800">
              <a:solidFill>
                <a:schemeClr val="dk1"/>
              </a:solidFill>
              <a:latin typeface="Play"/>
              <a:ea typeface="Play"/>
              <a:cs typeface="Play"/>
              <a:sym typeface="Play"/>
            </a:endParaRPr>
          </a:p>
          <a:p>
            <a:pPr indent="-342900" lvl="1" marL="9144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3 additional derived factors based on numerical mapping, using relevant columns, one of which was </a:t>
            </a:r>
            <a:r>
              <a:rPr lang="en-US" sz="1800">
                <a:solidFill>
                  <a:schemeClr val="dk1"/>
                </a:solidFill>
                <a:latin typeface="Consolas"/>
                <a:ea typeface="Consolas"/>
                <a:cs typeface="Consolas"/>
                <a:sym typeface="Consolas"/>
              </a:rPr>
              <a:t>mental_health_severity</a:t>
            </a:r>
            <a:endParaRPr sz="2250">
              <a:solidFill>
                <a:schemeClr val="dk1"/>
              </a:solidFill>
              <a:latin typeface="Consolas"/>
              <a:ea typeface="Consolas"/>
              <a:cs typeface="Consolas"/>
              <a:sym typeface="Consolas"/>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g273b30459b1_14_23"/>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Data pre-processing (cont.)</a:t>
            </a:r>
            <a:endParaRPr b="1" sz="2900"/>
          </a:p>
        </p:txBody>
      </p:sp>
      <p:sp>
        <p:nvSpPr>
          <p:cNvPr id="340" name="Google Shape;340;g273b30459b1_14_23"/>
          <p:cNvSpPr txBox="1"/>
          <p:nvPr/>
        </p:nvSpPr>
        <p:spPr>
          <a:xfrm>
            <a:off x="1143000" y="2270825"/>
            <a:ext cx="9841500" cy="42471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average</a:t>
            </a:r>
            <a:r>
              <a:rPr b="1" lang="en-US" sz="2250">
                <a:solidFill>
                  <a:schemeClr val="dk1"/>
                </a:solidFill>
                <a:latin typeface="Play"/>
                <a:ea typeface="Play"/>
                <a:cs typeface="Play"/>
                <a:sym typeface="Play"/>
              </a:rPr>
              <a:t> </a:t>
            </a:r>
            <a:r>
              <a:rPr lang="en-US" sz="2250">
                <a:solidFill>
                  <a:schemeClr val="dk1"/>
                </a:solidFill>
                <a:latin typeface="Play"/>
                <a:ea typeface="Play"/>
                <a:cs typeface="Play"/>
                <a:sym typeface="Play"/>
              </a:rPr>
              <a:t>severity</a:t>
            </a:r>
            <a:r>
              <a:rPr b="1" lang="en-US" sz="2250">
                <a:solidFill>
                  <a:schemeClr val="dk1"/>
                </a:solidFill>
                <a:latin typeface="Play"/>
                <a:ea typeface="Play"/>
                <a:cs typeface="Play"/>
                <a:sym typeface="Play"/>
              </a:rPr>
              <a:t> </a:t>
            </a:r>
            <a:r>
              <a:rPr lang="en-US" sz="2250">
                <a:solidFill>
                  <a:schemeClr val="dk1"/>
                </a:solidFill>
                <a:latin typeface="Play"/>
                <a:ea typeface="Play"/>
                <a:cs typeface="Play"/>
                <a:sym typeface="Play"/>
              </a:rPr>
              <a:t>score for each unique country was calculated by totaling the counts of each possible factor value in a weighted manner. </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Weights for each value in the range [ -6 , 6 ] were established using total # of measurements per country as the denominator.</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Of the 35 countries tested, Belgium and Poland had the highest mean derived severity factor at </a:t>
            </a:r>
            <a:r>
              <a:rPr lang="en-US" sz="2250">
                <a:solidFill>
                  <a:schemeClr val="dk1"/>
                </a:solidFill>
                <a:latin typeface="Consolas"/>
                <a:ea typeface="Consolas"/>
                <a:cs typeface="Consolas"/>
                <a:sym typeface="Consolas"/>
              </a:rPr>
              <a:t>6.103155</a:t>
            </a:r>
            <a:r>
              <a:rPr lang="en-US" sz="2250">
                <a:solidFill>
                  <a:schemeClr val="dk1"/>
                </a:solidFill>
                <a:latin typeface="Play"/>
                <a:ea typeface="Play"/>
                <a:cs typeface="Play"/>
                <a:sym typeface="Play"/>
              </a:rPr>
              <a:t>. However, the # of measurements made in these countries was relatively low in comparison to countries with much more data like the US, UK, and Canada.</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73b6d2ca72_3_50"/>
          <p:cNvSpPr txBox="1"/>
          <p:nvPr/>
        </p:nvSpPr>
        <p:spPr>
          <a:xfrm>
            <a:off x="5850375" y="1915500"/>
            <a:ext cx="5689200" cy="47142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multiple </a:t>
            </a:r>
            <a:r>
              <a:rPr lang="en-US" sz="2250">
                <a:solidFill>
                  <a:schemeClr val="dk1"/>
                </a:solidFill>
                <a:latin typeface="Play"/>
                <a:ea typeface="Play"/>
                <a:cs typeface="Play"/>
                <a:sym typeface="Play"/>
              </a:rPr>
              <a:t>violin</a:t>
            </a:r>
            <a:r>
              <a:rPr lang="en-US" sz="2250">
                <a:solidFill>
                  <a:schemeClr val="dk1"/>
                </a:solidFill>
                <a:latin typeface="Play"/>
                <a:ea typeface="Play"/>
                <a:cs typeface="Play"/>
                <a:sym typeface="Play"/>
              </a:rPr>
              <a:t> plot shows the relative symmetry of the distributions, centered around 0.</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plots show very similar, nearly-normal shapes despite their failure of the normality tests.</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similar shapes of distribution mean the Mann-Whitney test will be testing for difference in pop. median</a:t>
            </a:r>
            <a:endParaRPr sz="2250">
              <a:solidFill>
                <a:schemeClr val="dk1"/>
              </a:solidFill>
              <a:latin typeface="Play"/>
              <a:ea typeface="Play"/>
              <a:cs typeface="Play"/>
              <a:sym typeface="Play"/>
            </a:endParaRPr>
          </a:p>
        </p:txBody>
      </p:sp>
      <p:sp>
        <p:nvSpPr>
          <p:cNvPr id="347" name="Google Shape;347;g273b6d2ca72_3_50"/>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Violin plots of discrete data</a:t>
            </a:r>
            <a:endParaRPr b="1" sz="2900"/>
          </a:p>
        </p:txBody>
      </p:sp>
      <p:pic>
        <p:nvPicPr>
          <p:cNvPr id="348" name="Google Shape;348;g273b6d2ca72_3_50"/>
          <p:cNvPicPr preferRelativeResize="0"/>
          <p:nvPr/>
        </p:nvPicPr>
        <p:blipFill>
          <a:blip r:embed="rId3">
            <a:alphaModFix/>
          </a:blip>
          <a:stretch>
            <a:fillRect/>
          </a:stretch>
        </p:blipFill>
        <p:spPr>
          <a:xfrm>
            <a:off x="533400" y="1915500"/>
            <a:ext cx="5381625" cy="43148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273b6d2ca72_3_6"/>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Normality tests</a:t>
            </a:r>
            <a:endParaRPr b="1" sz="2900"/>
          </a:p>
        </p:txBody>
      </p:sp>
      <p:sp>
        <p:nvSpPr>
          <p:cNvPr id="355" name="Google Shape;355;g273b6d2ca72_3_6"/>
          <p:cNvSpPr txBox="1"/>
          <p:nvPr/>
        </p:nvSpPr>
        <p:spPr>
          <a:xfrm>
            <a:off x="1143000" y="2171850"/>
            <a:ext cx="10198500" cy="45111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Both US and non-US populations failed the normality tests using </a:t>
            </a:r>
            <a:r>
              <a:rPr lang="en-US" sz="2250">
                <a:solidFill>
                  <a:schemeClr val="dk1"/>
                </a:solidFill>
                <a:latin typeface="Consolas"/>
                <a:ea typeface="Consolas"/>
                <a:cs typeface="Consolas"/>
                <a:sym typeface="Consolas"/>
              </a:rPr>
              <a:t>scipy.stats.normaltest()</a:t>
            </a:r>
            <a:r>
              <a:rPr lang="en-US" sz="2250">
                <a:solidFill>
                  <a:schemeClr val="dk1"/>
                </a:solidFill>
                <a:latin typeface="Play"/>
                <a:ea typeface="Play"/>
                <a:cs typeface="Play"/>
                <a:sym typeface="Play"/>
              </a:rPr>
              <a:t>. The low p-values for both populations suggests the underlying populations are not normally distributed.</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US: test statistic = </a:t>
            </a:r>
            <a:r>
              <a:rPr lang="en-US" sz="2250">
                <a:solidFill>
                  <a:schemeClr val="dk1"/>
                </a:solidFill>
                <a:latin typeface="Consolas"/>
                <a:ea typeface="Consolas"/>
                <a:cs typeface="Consolas"/>
                <a:sym typeface="Consolas"/>
              </a:rPr>
              <a:t>776.82465918</a:t>
            </a:r>
            <a:r>
              <a:rPr lang="en-US" sz="2250">
                <a:solidFill>
                  <a:schemeClr val="dk1"/>
                </a:solidFill>
                <a:latin typeface="Play"/>
                <a:ea typeface="Play"/>
                <a:cs typeface="Play"/>
                <a:sym typeface="Play"/>
              </a:rPr>
              <a:t>, p-value = </a:t>
            </a:r>
            <a:r>
              <a:rPr lang="en-US" sz="2250">
                <a:solidFill>
                  <a:schemeClr val="dk1"/>
                </a:solidFill>
                <a:latin typeface="Consolas"/>
                <a:ea typeface="Consolas"/>
                <a:cs typeface="Consolas"/>
                <a:sym typeface="Consolas"/>
              </a:rPr>
              <a:t>2.0638045e-169</a:t>
            </a:r>
            <a:endParaRPr sz="2250">
              <a:solidFill>
                <a:schemeClr val="dk1"/>
              </a:solidFill>
              <a:latin typeface="Consolas"/>
              <a:ea typeface="Consolas"/>
              <a:cs typeface="Consolas"/>
              <a:sym typeface="Consolas"/>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Non-US - test </a:t>
            </a:r>
            <a:r>
              <a:rPr lang="en-US" sz="2250">
                <a:solidFill>
                  <a:schemeClr val="dk1"/>
                </a:solidFill>
                <a:latin typeface="Play"/>
                <a:ea typeface="Play"/>
                <a:cs typeface="Play"/>
                <a:sym typeface="Play"/>
              </a:rPr>
              <a:t>statistic</a:t>
            </a:r>
            <a:r>
              <a:rPr lang="en-US" sz="2250">
                <a:solidFill>
                  <a:schemeClr val="dk1"/>
                </a:solidFill>
                <a:latin typeface="Play"/>
                <a:ea typeface="Play"/>
                <a:cs typeface="Play"/>
                <a:sym typeface="Play"/>
              </a:rPr>
              <a:t> = </a:t>
            </a:r>
            <a:r>
              <a:rPr lang="en-US" sz="2250">
                <a:solidFill>
                  <a:schemeClr val="dk1"/>
                </a:solidFill>
                <a:latin typeface="Consolas"/>
                <a:ea typeface="Consolas"/>
                <a:cs typeface="Consolas"/>
                <a:sym typeface="Consolas"/>
              </a:rPr>
              <a:t>526.23257721</a:t>
            </a:r>
            <a:r>
              <a:rPr lang="en-US" sz="2250">
                <a:solidFill>
                  <a:schemeClr val="dk1"/>
                </a:solidFill>
                <a:latin typeface="Play"/>
                <a:ea typeface="Play"/>
                <a:cs typeface="Play"/>
                <a:sym typeface="Play"/>
              </a:rPr>
              <a:t>, p-value = </a:t>
            </a:r>
            <a:r>
              <a:rPr lang="en-US" sz="2250">
                <a:solidFill>
                  <a:schemeClr val="dk1"/>
                </a:solidFill>
                <a:latin typeface="Consolas"/>
                <a:ea typeface="Consolas"/>
                <a:cs typeface="Consolas"/>
                <a:sym typeface="Consolas"/>
              </a:rPr>
              <a:t>5.37090858e-115</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This suggests the inability to use many parametric statistical comparison tests in the comparison of this derived metric between US and non-US </a:t>
            </a:r>
            <a:r>
              <a:rPr lang="en-US" sz="2250">
                <a:solidFill>
                  <a:schemeClr val="dk1"/>
                </a:solidFill>
                <a:latin typeface="Play"/>
                <a:ea typeface="Play"/>
                <a:cs typeface="Play"/>
                <a:sym typeface="Play"/>
              </a:rPr>
              <a:t>populations</a:t>
            </a:r>
            <a:r>
              <a:rPr lang="en-US" sz="2250">
                <a:solidFill>
                  <a:schemeClr val="dk1"/>
                </a:solidFill>
                <a:latin typeface="Play"/>
                <a:ea typeface="Play"/>
                <a:cs typeface="Play"/>
                <a:sym typeface="Play"/>
              </a:rPr>
              <a:t>. However, due to the large sample sizes this limitation is ignored.</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e5fc06d1a5_0_7"/>
          <p:cNvSpPr txBox="1"/>
          <p:nvPr>
            <p:ph type="title"/>
          </p:nvPr>
        </p:nvSpPr>
        <p:spPr>
          <a:xfrm>
            <a:off x="1143000" y="1"/>
            <a:ext cx="9906000" cy="13821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b="1" i="0" lang="en-US"/>
              <a:t>Mental</a:t>
            </a:r>
            <a:r>
              <a:rPr b="1" i="0" lang="en-US"/>
              <a:t> Health Data Analysis </a:t>
            </a:r>
            <a:endParaRPr b="1" i="0"/>
          </a:p>
        </p:txBody>
      </p:sp>
      <p:sp>
        <p:nvSpPr>
          <p:cNvPr id="152" name="Google Shape;152;g2e5fc06d1a5_0_7"/>
          <p:cNvSpPr txBox="1"/>
          <p:nvPr/>
        </p:nvSpPr>
        <p:spPr>
          <a:xfrm>
            <a:off x="257100" y="1007250"/>
            <a:ext cx="11865300" cy="57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800">
                <a:solidFill>
                  <a:schemeClr val="dk1"/>
                </a:solidFill>
                <a:latin typeface="Play"/>
                <a:ea typeface="Play"/>
                <a:cs typeface="Play"/>
                <a:sym typeface="Play"/>
              </a:rPr>
              <a:t>Objectives:</a:t>
            </a:r>
            <a:endParaRPr b="1"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800">
                <a:solidFill>
                  <a:schemeClr val="dk1"/>
                </a:solidFill>
                <a:latin typeface="Play"/>
                <a:ea typeface="Play"/>
                <a:cs typeface="Play"/>
                <a:sym typeface="Play"/>
              </a:rPr>
              <a:t>Compare mental health correlation between different groups/ attributes (e.g., self-employed vs. employed individuals, different countries, gender, etc) to identify disparities or similarities and their potential causes and provide insights that could inform public health policies, interventions, or initiatives aimed at improving mental health outcomes at local, national, or global levels.</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rPr b="1" lang="en-US" sz="1800">
                <a:solidFill>
                  <a:schemeClr val="dk1"/>
                </a:solidFill>
                <a:latin typeface="Play"/>
                <a:ea typeface="Play"/>
                <a:cs typeface="Play"/>
                <a:sym typeface="Play"/>
              </a:rPr>
              <a:t>Data: </a:t>
            </a:r>
            <a:r>
              <a:rPr lang="en-US" sz="1800">
                <a:solidFill>
                  <a:schemeClr val="dk1"/>
                </a:solidFill>
                <a:latin typeface="Play"/>
                <a:ea typeface="Play"/>
                <a:cs typeface="Play"/>
                <a:sym typeface="Play"/>
              </a:rPr>
              <a:t>Survey Results (https://www.kaggle.com/datasets/bhavikjikadara/mental-health-dataset/data)</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rPr lang="en-US" sz="1800">
                <a:solidFill>
                  <a:schemeClr val="dk1"/>
                </a:solidFill>
                <a:latin typeface="Play"/>
                <a:ea typeface="Play"/>
                <a:cs typeface="Play"/>
                <a:sym typeface="Play"/>
              </a:rPr>
              <a:t>Mental health is defined based on factors and symptoms negatively affecting an individual’s mental well being.</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rPr b="1" lang="en-US" sz="1800">
                <a:solidFill>
                  <a:schemeClr val="dk1"/>
                </a:solidFill>
                <a:latin typeface="Play"/>
                <a:ea typeface="Play"/>
                <a:cs typeface="Play"/>
                <a:sym typeface="Play"/>
              </a:rPr>
              <a:t>Features</a:t>
            </a:r>
            <a:r>
              <a:rPr b="1" lang="en-US" sz="1800">
                <a:solidFill>
                  <a:schemeClr val="dk1"/>
                </a:solidFill>
                <a:latin typeface="Play"/>
                <a:ea typeface="Play"/>
                <a:cs typeface="Play"/>
                <a:sym typeface="Play"/>
              </a:rPr>
              <a:t>:</a:t>
            </a:r>
            <a:r>
              <a:rPr lang="en-US" sz="1800">
                <a:solidFill>
                  <a:schemeClr val="dk1"/>
                </a:solidFill>
                <a:latin typeface="Play"/>
                <a:ea typeface="Play"/>
                <a:cs typeface="Play"/>
                <a:sym typeface="Play"/>
              </a:rPr>
              <a:t> </a:t>
            </a:r>
            <a:endParaRPr sz="1800">
              <a:solidFill>
                <a:schemeClr val="dk1"/>
              </a:solidFill>
              <a:latin typeface="Play"/>
              <a:ea typeface="Play"/>
              <a:cs typeface="Play"/>
              <a:sym typeface="Play"/>
            </a:endParaRPr>
          </a:p>
          <a:p>
            <a:pPr indent="0" lvl="0" marL="457200" rtl="0" algn="l">
              <a:lnSpc>
                <a:spcPct val="115000"/>
              </a:lnSpc>
              <a:spcBef>
                <a:spcPts val="0"/>
              </a:spcBef>
              <a:spcAft>
                <a:spcPts val="0"/>
              </a:spcAft>
              <a:buNone/>
            </a:pPr>
            <a:r>
              <a:rPr lang="en-US" sz="1800">
                <a:solidFill>
                  <a:schemeClr val="dk1"/>
                </a:solidFill>
                <a:latin typeface="Play"/>
                <a:ea typeface="Play"/>
                <a:cs typeface="Play"/>
                <a:sym typeface="Play"/>
              </a:rPr>
              <a:t>Mental Health Candidacy = Family history + treatment + mental health history + growing stress + changes_habits</a:t>
            </a:r>
            <a:endParaRPr sz="1800">
              <a:solidFill>
                <a:schemeClr val="dk1"/>
              </a:solidFill>
              <a:latin typeface="Play"/>
              <a:ea typeface="Play"/>
              <a:cs typeface="Play"/>
              <a:sym typeface="Play"/>
            </a:endParaRPr>
          </a:p>
          <a:p>
            <a:pPr indent="0" lvl="0" marL="457200" rtl="0" algn="l">
              <a:lnSpc>
                <a:spcPct val="115000"/>
              </a:lnSpc>
              <a:spcBef>
                <a:spcPts val="0"/>
              </a:spcBef>
              <a:spcAft>
                <a:spcPts val="0"/>
              </a:spcAft>
              <a:buNone/>
            </a:pPr>
            <a:r>
              <a:rPr lang="en-US" sz="1800">
                <a:solidFill>
                  <a:schemeClr val="dk1"/>
                </a:solidFill>
                <a:latin typeface="Play"/>
                <a:ea typeface="Play"/>
                <a:cs typeface="Play"/>
                <a:sym typeface="Play"/>
              </a:rPr>
              <a:t>Mental Health Severity = coping_struggles + mood_swings + work_interest + social_weakness</a:t>
            </a:r>
            <a:endParaRPr sz="180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None/>
            </a:pPr>
            <a:r>
              <a:rPr b="1" lang="en-US" sz="1800">
                <a:solidFill>
                  <a:schemeClr val="dk1"/>
                </a:solidFill>
                <a:latin typeface="Play"/>
                <a:ea typeface="Play"/>
                <a:cs typeface="Play"/>
                <a:sym typeface="Play"/>
              </a:rPr>
              <a:t>Methodology:</a:t>
            </a:r>
            <a:endParaRPr b="1" sz="1800">
              <a:solidFill>
                <a:schemeClr val="dk1"/>
              </a:solidFill>
              <a:latin typeface="Play"/>
              <a:ea typeface="Play"/>
              <a:cs typeface="Play"/>
              <a:sym typeface="Play"/>
            </a:endParaRPr>
          </a:p>
          <a:p>
            <a:pPr indent="-342900" lvl="0" marL="4572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Convert categorical values to numeric values</a:t>
            </a:r>
            <a:endParaRPr sz="1800">
              <a:solidFill>
                <a:schemeClr val="dk1"/>
              </a:solidFill>
              <a:latin typeface="Play"/>
              <a:ea typeface="Play"/>
              <a:cs typeface="Play"/>
              <a:sym typeface="Play"/>
            </a:endParaRPr>
          </a:p>
          <a:p>
            <a:pPr indent="-342900" lvl="0" marL="4572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Data clean up: Remove blanks and remove time stamp</a:t>
            </a:r>
            <a:endParaRPr sz="1800">
              <a:solidFill>
                <a:schemeClr val="dk1"/>
              </a:solidFill>
              <a:latin typeface="Play"/>
              <a:ea typeface="Play"/>
              <a:cs typeface="Play"/>
              <a:sym typeface="Play"/>
            </a:endParaRPr>
          </a:p>
          <a:p>
            <a:pPr indent="-342900" lvl="0" marL="457200" rtl="0" algn="l">
              <a:lnSpc>
                <a:spcPct val="115000"/>
              </a:lnSpc>
              <a:spcBef>
                <a:spcPts val="0"/>
              </a:spcBef>
              <a:spcAft>
                <a:spcPts val="0"/>
              </a:spcAft>
              <a:buClr>
                <a:schemeClr val="dk1"/>
              </a:buClr>
              <a:buSzPts val="1800"/>
              <a:buFont typeface="Play"/>
              <a:buChar char="-"/>
            </a:pPr>
            <a:r>
              <a:rPr lang="en-US" sz="1800">
                <a:solidFill>
                  <a:schemeClr val="dk1"/>
                </a:solidFill>
                <a:latin typeface="Play"/>
                <a:ea typeface="Play"/>
                <a:cs typeface="Play"/>
                <a:sym typeface="Play"/>
              </a:rPr>
              <a:t>create relevant data frames for specific analysis </a:t>
            </a:r>
            <a:endParaRPr sz="180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1600">
              <a:solidFill>
                <a:schemeClr val="dk1"/>
              </a:solidFill>
              <a:latin typeface="Play"/>
              <a:ea typeface="Play"/>
              <a:cs typeface="Play"/>
              <a:sym typeface="Pla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73b6d2ca72_3_18"/>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One-sided Mann-Whitney</a:t>
            </a:r>
            <a:endParaRPr b="1" sz="2900"/>
          </a:p>
        </p:txBody>
      </p:sp>
      <p:sp>
        <p:nvSpPr>
          <p:cNvPr id="362" name="Google Shape;362;g273b6d2ca72_3_18"/>
          <p:cNvSpPr txBox="1"/>
          <p:nvPr/>
        </p:nvSpPr>
        <p:spPr>
          <a:xfrm>
            <a:off x="712700" y="1915500"/>
            <a:ext cx="5537400" cy="45837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 </a:t>
            </a:r>
            <a:r>
              <a:rPr b="1" lang="en-US" sz="2250">
                <a:solidFill>
                  <a:schemeClr val="dk1"/>
                </a:solidFill>
                <a:latin typeface="Play"/>
                <a:ea typeface="Play"/>
                <a:cs typeface="Play"/>
                <a:sym typeface="Play"/>
              </a:rPr>
              <a:t>one-sided Mann-Whitney U-test</a:t>
            </a:r>
            <a:r>
              <a:rPr lang="en-US" sz="2250">
                <a:solidFill>
                  <a:schemeClr val="dk1"/>
                </a:solidFill>
                <a:latin typeface="Play"/>
                <a:ea typeface="Play"/>
                <a:cs typeface="Play"/>
                <a:sym typeface="Play"/>
              </a:rPr>
              <a:t> was chosen due to - </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58775" lvl="1" marL="914400" rtl="0" algn="l">
              <a:lnSpc>
                <a:spcPct val="115000"/>
              </a:lnSpc>
              <a:spcBef>
                <a:spcPts val="0"/>
              </a:spcBef>
              <a:spcAft>
                <a:spcPts val="0"/>
              </a:spcAft>
              <a:buClr>
                <a:schemeClr val="dk1"/>
              </a:buClr>
              <a:buSzPts val="2050"/>
              <a:buFont typeface="Play"/>
              <a:buChar char="•"/>
            </a:pPr>
            <a:r>
              <a:rPr lang="en-US" sz="2050">
                <a:solidFill>
                  <a:schemeClr val="dk1"/>
                </a:solidFill>
                <a:latin typeface="Play"/>
                <a:ea typeface="Play"/>
                <a:cs typeface="Play"/>
                <a:sym typeface="Play"/>
              </a:rPr>
              <a:t>the derived nature of the dependent variable (factor), as a composition of other underlying distributions</a:t>
            </a:r>
            <a:endParaRPr sz="2050">
              <a:solidFill>
                <a:schemeClr val="dk1"/>
              </a:solidFill>
              <a:latin typeface="Play"/>
              <a:ea typeface="Play"/>
              <a:cs typeface="Play"/>
              <a:sym typeface="Play"/>
            </a:endParaRPr>
          </a:p>
          <a:p>
            <a:pPr indent="-358775" lvl="1" marL="914400" rtl="0" algn="l">
              <a:lnSpc>
                <a:spcPct val="115000"/>
              </a:lnSpc>
              <a:spcBef>
                <a:spcPts val="0"/>
              </a:spcBef>
              <a:spcAft>
                <a:spcPts val="0"/>
              </a:spcAft>
              <a:buClr>
                <a:schemeClr val="dk1"/>
              </a:buClr>
              <a:buSzPts val="2050"/>
              <a:buFont typeface="Play"/>
              <a:buChar char="•"/>
            </a:pPr>
            <a:r>
              <a:rPr lang="en-US" sz="2050">
                <a:solidFill>
                  <a:schemeClr val="dk1"/>
                </a:solidFill>
                <a:latin typeface="Play"/>
                <a:ea typeface="Play"/>
                <a:cs typeface="Play"/>
                <a:sym typeface="Play"/>
              </a:rPr>
              <a:t>independence of both populations and observations</a:t>
            </a:r>
            <a:endParaRPr sz="2050">
              <a:solidFill>
                <a:schemeClr val="dk1"/>
              </a:solidFill>
              <a:latin typeface="Play"/>
              <a:ea typeface="Play"/>
              <a:cs typeface="Play"/>
              <a:sym typeface="Play"/>
            </a:endParaRPr>
          </a:p>
          <a:p>
            <a:pPr indent="-358775" lvl="1" marL="914400" rtl="0" algn="l">
              <a:lnSpc>
                <a:spcPct val="115000"/>
              </a:lnSpc>
              <a:spcBef>
                <a:spcPts val="0"/>
              </a:spcBef>
              <a:spcAft>
                <a:spcPts val="0"/>
              </a:spcAft>
              <a:buClr>
                <a:schemeClr val="dk1"/>
              </a:buClr>
              <a:buSzPts val="2050"/>
              <a:buFont typeface="Play"/>
              <a:buChar char="•"/>
            </a:pPr>
            <a:r>
              <a:rPr lang="en-US" sz="2050">
                <a:solidFill>
                  <a:schemeClr val="dk1"/>
                </a:solidFill>
                <a:latin typeface="Play"/>
                <a:ea typeface="Play"/>
                <a:cs typeface="Play"/>
                <a:sym typeface="Play"/>
              </a:rPr>
              <a:t>suggested non-normality of the underlying populations</a:t>
            </a:r>
            <a:endParaRPr sz="2050">
              <a:solidFill>
                <a:schemeClr val="dk1"/>
              </a:solidFill>
              <a:latin typeface="Play"/>
              <a:ea typeface="Play"/>
              <a:cs typeface="Play"/>
              <a:sym typeface="Play"/>
            </a:endParaRPr>
          </a:p>
          <a:p>
            <a:pPr indent="-330200" lvl="1" marL="914400" rtl="0" algn="l">
              <a:lnSpc>
                <a:spcPct val="115000"/>
              </a:lnSpc>
              <a:spcBef>
                <a:spcPts val="0"/>
              </a:spcBef>
              <a:spcAft>
                <a:spcPts val="0"/>
              </a:spcAft>
              <a:buClr>
                <a:schemeClr val="dk1"/>
              </a:buClr>
              <a:buSzPts val="1600"/>
              <a:buFont typeface="Play"/>
              <a:buChar char="•"/>
            </a:pPr>
            <a:r>
              <a:rPr lang="en-US" sz="2050">
                <a:solidFill>
                  <a:schemeClr val="dk1"/>
                </a:solidFill>
                <a:latin typeface="Play"/>
                <a:ea typeface="Play"/>
                <a:cs typeface="Play"/>
                <a:sym typeface="Play"/>
              </a:rPr>
              <a:t>the similar shape in distributions</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pic>
        <p:nvPicPr>
          <p:cNvPr id="363" name="Google Shape;363;g273b6d2ca72_3_18"/>
          <p:cNvPicPr preferRelativeResize="0"/>
          <p:nvPr/>
        </p:nvPicPr>
        <p:blipFill>
          <a:blip r:embed="rId3">
            <a:alphaModFix/>
          </a:blip>
          <a:stretch>
            <a:fillRect/>
          </a:stretch>
        </p:blipFill>
        <p:spPr>
          <a:xfrm>
            <a:off x="6473750" y="1915500"/>
            <a:ext cx="5269826" cy="393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73b6d2ca72_3_25"/>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One-sided Mann-Whitney U-test (cont.)</a:t>
            </a:r>
            <a:endParaRPr b="1" sz="2900"/>
          </a:p>
        </p:txBody>
      </p:sp>
      <p:sp>
        <p:nvSpPr>
          <p:cNvPr id="370" name="Google Shape;370;g273b6d2ca72_3_25"/>
          <p:cNvSpPr txBox="1"/>
          <p:nvPr/>
        </p:nvSpPr>
        <p:spPr>
          <a:xfrm>
            <a:off x="712700" y="1915500"/>
            <a:ext cx="10827000" cy="44592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Mann-Whitney test resulted in a p-value exceeding our a = 0.05 threshold. This means we fail to reject the null hypothesis, and conclude </a:t>
            </a:r>
            <a:r>
              <a:rPr b="1" lang="en-US" sz="2250">
                <a:solidFill>
                  <a:schemeClr val="dk1"/>
                </a:solidFill>
                <a:latin typeface="Play"/>
                <a:ea typeface="Play"/>
                <a:cs typeface="Play"/>
                <a:sym typeface="Play"/>
              </a:rPr>
              <a:t>there is no statistically significant difference between median severity scores between US and non-US populations.</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Test-statistic = </a:t>
            </a:r>
            <a:r>
              <a:rPr lang="en-US" sz="2250">
                <a:solidFill>
                  <a:schemeClr val="dk1"/>
                </a:solidFill>
                <a:latin typeface="Consolas"/>
                <a:ea typeface="Consolas"/>
                <a:cs typeface="Consolas"/>
                <a:sym typeface="Consolas"/>
              </a:rPr>
              <a:t>10042512229.5</a:t>
            </a:r>
            <a:endParaRPr sz="2250">
              <a:solidFill>
                <a:schemeClr val="dk1"/>
              </a:solidFill>
              <a:latin typeface="Consolas"/>
              <a:ea typeface="Consolas"/>
              <a:cs typeface="Consolas"/>
              <a:sym typeface="Consolas"/>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P-value = </a:t>
            </a:r>
            <a:r>
              <a:rPr lang="en-US" sz="2250">
                <a:solidFill>
                  <a:schemeClr val="dk1"/>
                </a:solidFill>
                <a:latin typeface="Consolas"/>
                <a:ea typeface="Consolas"/>
                <a:cs typeface="Consolas"/>
                <a:sym typeface="Consolas"/>
              </a:rPr>
              <a:t>0.9431702048590704 &gt; 0.05</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Despite the inferred non-normality of the underlying distributions, a one-sided two-sample t-test was also conducted to check for a difference in mean, due to Central Limit Theorem.</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73b6d2ca72_3_37"/>
          <p:cNvSpPr txBox="1"/>
          <p:nvPr/>
        </p:nvSpPr>
        <p:spPr>
          <a:xfrm>
            <a:off x="712700" y="1915500"/>
            <a:ext cx="10827000" cy="4714200"/>
          </a:xfrm>
          <a:prstGeom prst="rect">
            <a:avLst/>
          </a:prstGeom>
          <a:noFill/>
          <a:ln>
            <a:noFill/>
          </a:ln>
        </p:spPr>
        <p:txBody>
          <a:bodyPr anchorCtr="0" anchor="t" bIns="91425" lIns="91425" spcFirstLastPara="1" rIns="91425" wrap="square" tIns="91425">
            <a:noAutofit/>
          </a:bodyPr>
          <a:lstStyle/>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The one-sided t-test resulted in a p-value exceeding our ɑ = 0.05 threshold. Although this test wasn’t initially chosen </a:t>
            </a:r>
            <a:r>
              <a:rPr lang="en-US" sz="2250">
                <a:solidFill>
                  <a:schemeClr val="dk1"/>
                </a:solidFill>
                <a:latin typeface="Play"/>
                <a:ea typeface="Play"/>
                <a:cs typeface="Play"/>
                <a:sym typeface="Play"/>
              </a:rPr>
              <a:t>despite the non-normality and non-random samples</a:t>
            </a:r>
            <a:r>
              <a:rPr lang="en-US" sz="2250">
                <a:solidFill>
                  <a:schemeClr val="dk1"/>
                </a:solidFill>
                <a:latin typeface="Play"/>
                <a:ea typeface="Play"/>
                <a:cs typeface="Play"/>
                <a:sym typeface="Play"/>
              </a:rPr>
              <a:t>,</a:t>
            </a:r>
            <a:r>
              <a:rPr lang="en-US" sz="2250">
                <a:solidFill>
                  <a:schemeClr val="dk1"/>
                </a:solidFill>
                <a:latin typeface="Play"/>
                <a:ea typeface="Play"/>
                <a:cs typeface="Play"/>
                <a:sym typeface="Play"/>
              </a:rPr>
              <a:t> it was still performed due to the large sample sizes and the Central Limit Theorem.</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Test-statistic = </a:t>
            </a:r>
            <a:r>
              <a:rPr lang="en-US" sz="2250">
                <a:solidFill>
                  <a:schemeClr val="dk1"/>
                </a:solidFill>
                <a:latin typeface="Consolas"/>
                <a:ea typeface="Consolas"/>
                <a:cs typeface="Consolas"/>
                <a:sym typeface="Consolas"/>
              </a:rPr>
              <a:t>1.6936521489831322</a:t>
            </a:r>
            <a:endParaRPr sz="2250">
              <a:solidFill>
                <a:schemeClr val="dk1"/>
              </a:solidFill>
              <a:latin typeface="Consolas"/>
              <a:ea typeface="Consolas"/>
              <a:cs typeface="Consolas"/>
              <a:sym typeface="Consolas"/>
            </a:endParaRPr>
          </a:p>
          <a:p>
            <a:pPr indent="-371475" lvl="1" marL="9144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P-value = </a:t>
            </a:r>
            <a:r>
              <a:rPr lang="en-US" sz="2250">
                <a:solidFill>
                  <a:schemeClr val="dk1"/>
                </a:solidFill>
                <a:latin typeface="Consolas"/>
                <a:ea typeface="Consolas"/>
                <a:cs typeface="Consolas"/>
                <a:sym typeface="Consolas"/>
              </a:rPr>
              <a:t>0.9548337566013506 &gt; 0.05</a:t>
            </a:r>
            <a:br>
              <a:rPr lang="en-US" sz="2250">
                <a:solidFill>
                  <a:schemeClr val="dk1"/>
                </a:solidFill>
                <a:latin typeface="Play"/>
                <a:ea typeface="Play"/>
                <a:cs typeface="Play"/>
                <a:sym typeface="Play"/>
              </a:rPr>
            </a:b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Since the p-value of the t-test exceeds 0.05, we fail to reject the null </a:t>
            </a:r>
            <a:r>
              <a:rPr lang="en-US" sz="2250">
                <a:solidFill>
                  <a:schemeClr val="dk1"/>
                </a:solidFill>
                <a:latin typeface="Play"/>
                <a:ea typeface="Play"/>
                <a:cs typeface="Play"/>
                <a:sym typeface="Play"/>
              </a:rPr>
              <a:t>hypothesis</a:t>
            </a:r>
            <a:r>
              <a:rPr lang="en-US" sz="2250">
                <a:solidFill>
                  <a:schemeClr val="dk1"/>
                </a:solidFill>
                <a:latin typeface="Play"/>
                <a:ea typeface="Play"/>
                <a:cs typeface="Play"/>
                <a:sym typeface="Play"/>
              </a:rPr>
              <a:t> and infer that </a:t>
            </a:r>
            <a:r>
              <a:rPr b="1" lang="en-US" sz="2250">
                <a:solidFill>
                  <a:schemeClr val="dk1"/>
                </a:solidFill>
                <a:latin typeface="Play"/>
                <a:ea typeface="Play"/>
                <a:cs typeface="Play"/>
                <a:sym typeface="Play"/>
              </a:rPr>
              <a:t>there is no statistically significant indication that the mean severity of the US population is less than that of countries outside the US.</a:t>
            </a:r>
            <a:endParaRPr b="1"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
        <p:nvSpPr>
          <p:cNvPr id="377" name="Google Shape;377;g273b6d2ca72_3_37"/>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One-sided two-sample t-test </a:t>
            </a:r>
            <a:endParaRPr b="1" sz="2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273c195cf89_1_0"/>
          <p:cNvSpPr txBox="1"/>
          <p:nvPr/>
        </p:nvSpPr>
        <p:spPr>
          <a:xfrm>
            <a:off x="712700" y="1915500"/>
            <a:ext cx="10827000" cy="4942500"/>
          </a:xfrm>
          <a:prstGeom prst="rect">
            <a:avLst/>
          </a:prstGeom>
          <a:noFill/>
          <a:ln>
            <a:noFill/>
          </a:ln>
        </p:spPr>
        <p:txBody>
          <a:bodyPr anchorCtr="0" anchor="t" bIns="91425" lIns="91425" spcFirstLastPara="1" rIns="91425" wrap="square" tIns="91425">
            <a:noAutofit/>
          </a:bodyPr>
          <a:lstStyle/>
          <a:p>
            <a:pPr indent="-339725" lvl="0" marL="457200" rtl="0" algn="l">
              <a:lnSpc>
                <a:spcPct val="115000"/>
              </a:lnSpc>
              <a:spcBef>
                <a:spcPts val="0"/>
              </a:spcBef>
              <a:spcAft>
                <a:spcPts val="0"/>
              </a:spcAft>
              <a:buClr>
                <a:schemeClr val="dk1"/>
              </a:buClr>
              <a:buSzPts val="1750"/>
              <a:buFont typeface="Play"/>
              <a:buChar char="•"/>
            </a:pPr>
            <a:r>
              <a:rPr lang="en-US" sz="1750">
                <a:solidFill>
                  <a:schemeClr val="dk1"/>
                </a:solidFill>
                <a:latin typeface="Play"/>
                <a:ea typeface="Play"/>
                <a:cs typeface="Play"/>
                <a:sym typeface="Play"/>
              </a:rPr>
              <a:t>The non-normality of the underlying distributions of our derived mental health severity factor promoted the use of a nonparametric test. However, due to the large sample sizes, a parametric test was also performed. Both tests were performed at 95% confidence, with ɑ = 0.05.</a:t>
            </a:r>
            <a:br>
              <a:rPr lang="en-US" sz="1750">
                <a:solidFill>
                  <a:schemeClr val="dk1"/>
                </a:solidFill>
                <a:latin typeface="Play"/>
                <a:ea typeface="Play"/>
                <a:cs typeface="Play"/>
                <a:sym typeface="Play"/>
              </a:rPr>
            </a:br>
            <a:endParaRPr sz="1750">
              <a:solidFill>
                <a:schemeClr val="dk1"/>
              </a:solidFill>
              <a:latin typeface="Play"/>
              <a:ea typeface="Play"/>
              <a:cs typeface="Play"/>
              <a:sym typeface="Play"/>
            </a:endParaRPr>
          </a:p>
          <a:p>
            <a:pPr indent="-333375" lvl="0" marL="457200" rtl="0" algn="l">
              <a:lnSpc>
                <a:spcPct val="115000"/>
              </a:lnSpc>
              <a:spcBef>
                <a:spcPts val="0"/>
              </a:spcBef>
              <a:spcAft>
                <a:spcPts val="0"/>
              </a:spcAft>
              <a:buClr>
                <a:schemeClr val="dk1"/>
              </a:buClr>
              <a:buSzPts val="1650"/>
              <a:buFont typeface="Play"/>
              <a:buChar char="•"/>
            </a:pPr>
            <a:r>
              <a:rPr lang="en-US" sz="1650">
                <a:solidFill>
                  <a:schemeClr val="dk1"/>
                </a:solidFill>
                <a:latin typeface="Play"/>
                <a:ea typeface="Play"/>
                <a:cs typeface="Play"/>
                <a:sym typeface="Play"/>
              </a:rPr>
              <a:t>Mann-Whitney U-test - No significant indication that </a:t>
            </a:r>
            <a:r>
              <a:rPr b="1" lang="en-US" sz="1650">
                <a:solidFill>
                  <a:schemeClr val="dk1"/>
                </a:solidFill>
                <a:latin typeface="Play"/>
                <a:ea typeface="Play"/>
                <a:cs typeface="Play"/>
                <a:sym typeface="Play"/>
              </a:rPr>
              <a:t>median</a:t>
            </a:r>
            <a:r>
              <a:rPr lang="en-US" sz="1650">
                <a:solidFill>
                  <a:schemeClr val="dk1"/>
                </a:solidFill>
                <a:latin typeface="Play"/>
                <a:ea typeface="Play"/>
                <a:cs typeface="Play"/>
                <a:sym typeface="Play"/>
              </a:rPr>
              <a:t> severity of mental health is lower in the United States.</a:t>
            </a:r>
            <a:endParaRPr sz="1650">
              <a:solidFill>
                <a:schemeClr val="dk1"/>
              </a:solidFill>
              <a:latin typeface="Play"/>
              <a:ea typeface="Play"/>
              <a:cs typeface="Play"/>
              <a:sym typeface="Play"/>
            </a:endParaRPr>
          </a:p>
          <a:p>
            <a:pPr indent="-339725" lvl="0" marL="457200" rtl="0" algn="l">
              <a:lnSpc>
                <a:spcPct val="115000"/>
              </a:lnSpc>
              <a:spcBef>
                <a:spcPts val="0"/>
              </a:spcBef>
              <a:spcAft>
                <a:spcPts val="0"/>
              </a:spcAft>
              <a:buClr>
                <a:schemeClr val="dk1"/>
              </a:buClr>
              <a:buSzPts val="1750"/>
              <a:buFont typeface="Play"/>
              <a:buChar char="•"/>
            </a:pPr>
            <a:r>
              <a:rPr lang="en-US" sz="1650">
                <a:solidFill>
                  <a:schemeClr val="dk1"/>
                </a:solidFill>
                <a:latin typeface="Play"/>
                <a:ea typeface="Play"/>
                <a:cs typeface="Play"/>
                <a:sym typeface="Play"/>
              </a:rPr>
              <a:t>Two-sample t-test - No significant indication that </a:t>
            </a:r>
            <a:r>
              <a:rPr b="1" lang="en-US" sz="1650">
                <a:solidFill>
                  <a:schemeClr val="dk1"/>
                </a:solidFill>
                <a:latin typeface="Play"/>
                <a:ea typeface="Play"/>
                <a:cs typeface="Play"/>
                <a:sym typeface="Play"/>
              </a:rPr>
              <a:t>mean</a:t>
            </a:r>
            <a:r>
              <a:rPr lang="en-US" sz="1650">
                <a:solidFill>
                  <a:schemeClr val="dk1"/>
                </a:solidFill>
                <a:latin typeface="Play"/>
                <a:ea typeface="Play"/>
                <a:cs typeface="Play"/>
                <a:sym typeface="Play"/>
              </a:rPr>
              <a:t> mental health severity is lower in the United States.</a:t>
            </a:r>
            <a:br>
              <a:rPr lang="en-US" sz="1750">
                <a:solidFill>
                  <a:schemeClr val="dk1"/>
                </a:solidFill>
                <a:latin typeface="Play"/>
                <a:ea typeface="Play"/>
                <a:cs typeface="Play"/>
                <a:sym typeface="Play"/>
              </a:rPr>
            </a:br>
            <a:endParaRPr sz="1750">
              <a:solidFill>
                <a:schemeClr val="dk1"/>
              </a:solidFill>
              <a:latin typeface="Play"/>
              <a:ea typeface="Play"/>
              <a:cs typeface="Play"/>
              <a:sym typeface="Play"/>
            </a:endParaRPr>
          </a:p>
          <a:p>
            <a:pPr indent="-339725" lvl="0" marL="457200" rtl="0" algn="l">
              <a:lnSpc>
                <a:spcPct val="115000"/>
              </a:lnSpc>
              <a:spcBef>
                <a:spcPts val="0"/>
              </a:spcBef>
              <a:spcAft>
                <a:spcPts val="0"/>
              </a:spcAft>
              <a:buClr>
                <a:schemeClr val="dk1"/>
              </a:buClr>
              <a:buSzPts val="1750"/>
              <a:buFont typeface="Play"/>
              <a:buChar char="•"/>
            </a:pPr>
            <a:r>
              <a:rPr lang="en-US" sz="1750">
                <a:solidFill>
                  <a:schemeClr val="dk1"/>
                </a:solidFill>
                <a:latin typeface="Play"/>
                <a:ea typeface="Play"/>
                <a:cs typeface="Play"/>
                <a:sym typeface="Play"/>
              </a:rPr>
              <a:t>Neither test revealed a lower average mental health score in the US than in countries outside the US. Limitations of this analysis include - </a:t>
            </a:r>
            <a:endParaRPr sz="1750">
              <a:solidFill>
                <a:schemeClr val="dk1"/>
              </a:solidFill>
              <a:latin typeface="Play"/>
              <a:ea typeface="Play"/>
              <a:cs typeface="Play"/>
              <a:sym typeface="Play"/>
            </a:endParaRPr>
          </a:p>
          <a:p>
            <a:pPr indent="-327025" lvl="1" marL="914400" rtl="0" algn="l">
              <a:lnSpc>
                <a:spcPct val="115000"/>
              </a:lnSpc>
              <a:spcBef>
                <a:spcPts val="0"/>
              </a:spcBef>
              <a:spcAft>
                <a:spcPts val="0"/>
              </a:spcAft>
              <a:buClr>
                <a:schemeClr val="dk1"/>
              </a:buClr>
              <a:buSzPts val="1550"/>
              <a:buFont typeface="Play"/>
              <a:buChar char="•"/>
            </a:pPr>
            <a:r>
              <a:rPr lang="en-US" sz="1550">
                <a:solidFill>
                  <a:schemeClr val="dk1"/>
                </a:solidFill>
                <a:latin typeface="Play"/>
                <a:ea typeface="Play"/>
                <a:cs typeface="Play"/>
                <a:sym typeface="Play"/>
              </a:rPr>
              <a:t>The initial data may not have been collected randomly (voluntary survey data)</a:t>
            </a:r>
            <a:endParaRPr sz="1550">
              <a:solidFill>
                <a:schemeClr val="dk1"/>
              </a:solidFill>
              <a:latin typeface="Play"/>
              <a:ea typeface="Play"/>
              <a:cs typeface="Play"/>
              <a:sym typeface="Play"/>
            </a:endParaRPr>
          </a:p>
          <a:p>
            <a:pPr indent="-327025" lvl="1" marL="914400" rtl="0" algn="l">
              <a:lnSpc>
                <a:spcPct val="115000"/>
              </a:lnSpc>
              <a:spcBef>
                <a:spcPts val="0"/>
              </a:spcBef>
              <a:spcAft>
                <a:spcPts val="0"/>
              </a:spcAft>
              <a:buClr>
                <a:schemeClr val="dk1"/>
              </a:buClr>
              <a:buSzPts val="1550"/>
              <a:buFont typeface="Play"/>
              <a:buChar char="•"/>
            </a:pPr>
            <a:r>
              <a:rPr lang="en-US" sz="1550">
                <a:solidFill>
                  <a:schemeClr val="dk1"/>
                </a:solidFill>
                <a:latin typeface="Play"/>
                <a:ea typeface="Play"/>
                <a:cs typeface="Play"/>
                <a:sym typeface="Play"/>
              </a:rPr>
              <a:t>The factor analyzed was a </a:t>
            </a:r>
            <a:r>
              <a:rPr lang="en-US" sz="1550">
                <a:solidFill>
                  <a:schemeClr val="dk1"/>
                </a:solidFill>
                <a:latin typeface="Play"/>
                <a:ea typeface="Play"/>
                <a:cs typeface="Play"/>
                <a:sym typeface="Play"/>
              </a:rPr>
              <a:t>linear</a:t>
            </a:r>
            <a:r>
              <a:rPr lang="en-US" sz="1550">
                <a:solidFill>
                  <a:schemeClr val="dk1"/>
                </a:solidFill>
                <a:latin typeface="Play"/>
                <a:ea typeface="Play"/>
                <a:cs typeface="Play"/>
                <a:sym typeface="Play"/>
              </a:rPr>
              <a:t> combination of existing factors, whose underlying distributions were not known</a:t>
            </a:r>
            <a:endParaRPr sz="1550">
              <a:solidFill>
                <a:schemeClr val="dk1"/>
              </a:solidFill>
              <a:latin typeface="Play"/>
              <a:ea typeface="Play"/>
              <a:cs typeface="Play"/>
              <a:sym typeface="Play"/>
            </a:endParaRPr>
          </a:p>
          <a:p>
            <a:pPr indent="-327025" lvl="1" marL="914400" rtl="0" algn="l">
              <a:lnSpc>
                <a:spcPct val="115000"/>
              </a:lnSpc>
              <a:spcBef>
                <a:spcPts val="0"/>
              </a:spcBef>
              <a:spcAft>
                <a:spcPts val="0"/>
              </a:spcAft>
              <a:buClr>
                <a:schemeClr val="dk1"/>
              </a:buClr>
              <a:buSzPts val="1550"/>
              <a:buFont typeface="Play"/>
              <a:buChar char="•"/>
            </a:pPr>
            <a:r>
              <a:rPr lang="en-US" sz="1550">
                <a:solidFill>
                  <a:schemeClr val="dk1"/>
                </a:solidFill>
                <a:latin typeface="Play"/>
                <a:ea typeface="Play"/>
                <a:cs typeface="Play"/>
                <a:sym typeface="Play"/>
              </a:rPr>
              <a:t>Countries like the US, UK, and Canada had much larger datasets than the other 32 countries</a:t>
            </a:r>
            <a:endParaRPr sz="1550">
              <a:solidFill>
                <a:schemeClr val="dk1"/>
              </a:solidFill>
              <a:latin typeface="Play"/>
              <a:ea typeface="Play"/>
              <a:cs typeface="Play"/>
              <a:sym typeface="Play"/>
            </a:endParaRPr>
          </a:p>
          <a:p>
            <a:pPr indent="-327025" lvl="1" marL="914400" rtl="0" algn="l">
              <a:lnSpc>
                <a:spcPct val="115000"/>
              </a:lnSpc>
              <a:spcBef>
                <a:spcPts val="0"/>
              </a:spcBef>
              <a:spcAft>
                <a:spcPts val="0"/>
              </a:spcAft>
              <a:buClr>
                <a:schemeClr val="dk1"/>
              </a:buClr>
              <a:buSzPts val="1550"/>
              <a:buFont typeface="Play"/>
              <a:buChar char="•"/>
            </a:pPr>
            <a:r>
              <a:rPr lang="en-US" sz="1550">
                <a:solidFill>
                  <a:schemeClr val="dk1"/>
                </a:solidFill>
                <a:latin typeface="Play"/>
                <a:ea typeface="Play"/>
                <a:cs typeface="Play"/>
                <a:sym typeface="Play"/>
              </a:rPr>
              <a:t>Nonparametric statistics </a:t>
            </a:r>
            <a:r>
              <a:rPr lang="en-US" sz="1550">
                <a:solidFill>
                  <a:schemeClr val="dk1"/>
                </a:solidFill>
                <a:latin typeface="Play"/>
                <a:ea typeface="Play"/>
                <a:cs typeface="Play"/>
                <a:sym typeface="Play"/>
              </a:rPr>
              <a:t>can limit the conclusions drawn from results</a:t>
            </a:r>
            <a:endParaRPr sz="1550">
              <a:solidFill>
                <a:schemeClr val="dk1"/>
              </a:solidFill>
              <a:latin typeface="Play"/>
              <a:ea typeface="Play"/>
              <a:cs typeface="Play"/>
              <a:sym typeface="Play"/>
            </a:endParaRPr>
          </a:p>
        </p:txBody>
      </p:sp>
      <p:sp>
        <p:nvSpPr>
          <p:cNvPr id="384" name="Google Shape;384;g273c195cf89_1_0"/>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900"/>
              <a:t>Question 5:  </a:t>
            </a:r>
            <a:r>
              <a:rPr b="1" i="0" lang="en-US" sz="2900">
                <a:solidFill>
                  <a:srgbClr val="1D1C1D"/>
                </a:solidFill>
                <a:highlight>
                  <a:schemeClr val="lt1"/>
                </a:highlight>
              </a:rPr>
              <a:t>US vs. Non-US Mental Health</a:t>
            </a:r>
            <a:br>
              <a:rPr b="1" i="0" lang="en-US" sz="2900">
                <a:solidFill>
                  <a:srgbClr val="1D1C1D"/>
                </a:solidFill>
                <a:highlight>
                  <a:schemeClr val="lt1"/>
                </a:highlight>
              </a:rPr>
            </a:br>
            <a:r>
              <a:rPr b="1" i="0" lang="en-US" sz="2900">
                <a:solidFill>
                  <a:srgbClr val="1D1C1D"/>
                </a:solidFill>
                <a:highlight>
                  <a:schemeClr val="lt1"/>
                </a:highlight>
              </a:rPr>
              <a:t>	Results and Improvements</a:t>
            </a:r>
            <a:endParaRPr b="1" sz="2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73b30459b1_8_79"/>
          <p:cNvSpPr txBox="1"/>
          <p:nvPr>
            <p:ph type="ctrTitle"/>
          </p:nvPr>
        </p:nvSpPr>
        <p:spPr>
          <a:xfrm>
            <a:off x="1524000" y="1122363"/>
            <a:ext cx="9144000" cy="30252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a:t>Question 6</a:t>
            </a:r>
            <a:endParaRPr/>
          </a:p>
        </p:txBody>
      </p:sp>
      <p:sp>
        <p:nvSpPr>
          <p:cNvPr id="391" name="Google Shape;391;g273b30459b1_8_79"/>
          <p:cNvSpPr txBox="1"/>
          <p:nvPr>
            <p:ph idx="1" type="subTitle"/>
          </p:nvPr>
        </p:nvSpPr>
        <p:spPr>
          <a:xfrm>
            <a:off x="1524000" y="4386729"/>
            <a:ext cx="9144000" cy="1135500"/>
          </a:xfrm>
          <a:prstGeom prst="rect">
            <a:avLst/>
          </a:prstGeom>
        </p:spPr>
        <p:txBody>
          <a:bodyPr anchorCtr="0" anchor="t" bIns="45700" lIns="91425" spcFirstLastPara="1" rIns="91425" wrap="square" tIns="45700">
            <a:normAutofit lnSpcReduction="10000"/>
          </a:bodyPr>
          <a:lstStyle/>
          <a:p>
            <a:pPr indent="0" lvl="0" marL="0" rtl="0" algn="ctr">
              <a:lnSpc>
                <a:spcPct val="115000"/>
              </a:lnSpc>
              <a:spcBef>
                <a:spcPts val="0"/>
              </a:spcBef>
              <a:spcAft>
                <a:spcPts val="0"/>
              </a:spcAft>
              <a:buNone/>
            </a:pPr>
            <a:r>
              <a:rPr b="0" lang="en-US" sz="1950">
                <a:solidFill>
                  <a:srgbClr val="1D1C1D"/>
                </a:solidFill>
                <a:highlight>
                  <a:schemeClr val="lt1"/>
                </a:highlight>
                <a:latin typeface="Play"/>
                <a:ea typeface="Play"/>
                <a:cs typeface="Play"/>
                <a:sym typeface="Play"/>
              </a:rPr>
              <a:t>How impactful is family history on mental health and can it be proven genetics impacts mental health outcomes more than the environment?</a:t>
            </a:r>
            <a:endParaRPr b="0" sz="1950">
              <a:solidFill>
                <a:srgbClr val="1D1C1D"/>
              </a:solidFill>
              <a:highlight>
                <a:schemeClr val="lt1"/>
              </a:highlight>
              <a:latin typeface="Play"/>
              <a:ea typeface="Play"/>
              <a:cs typeface="Play"/>
              <a:sym typeface="Play"/>
            </a:endParaRPr>
          </a:p>
          <a:p>
            <a:pPr indent="0" lvl="0" marL="0" rtl="0" algn="ctr">
              <a:spcBef>
                <a:spcPts val="100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273b30459b1_8_85" title="Green &amp; Red Apples | ... are usually seperated, but in this … | Flickr"/>
          <p:cNvPicPr preferRelativeResize="0"/>
          <p:nvPr/>
        </p:nvPicPr>
        <p:blipFill>
          <a:blip r:embed="rId3">
            <a:alphaModFix/>
          </a:blip>
          <a:stretch>
            <a:fillRect/>
          </a:stretch>
        </p:blipFill>
        <p:spPr>
          <a:xfrm>
            <a:off x="2601662" y="1105125"/>
            <a:ext cx="6988675" cy="4647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273b30459b1_4_31"/>
          <p:cNvSpPr txBox="1"/>
          <p:nvPr>
            <p:ph type="title"/>
          </p:nvPr>
        </p:nvSpPr>
        <p:spPr>
          <a:xfrm>
            <a:off x="1143000" y="533401"/>
            <a:ext cx="9906000" cy="1382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i="0" lang="en-US" sz="2900"/>
              <a:t>Question 6: Does a </a:t>
            </a:r>
            <a:r>
              <a:rPr b="1" i="0" lang="en-US" sz="2900">
                <a:solidFill>
                  <a:srgbClr val="1D1C1D"/>
                </a:solidFill>
                <a:highlight>
                  <a:srgbClr val="FFFFFF"/>
                </a:highlight>
              </a:rPr>
              <a:t>Family History of Mental Health increase the likelihood of being treated?</a:t>
            </a:r>
            <a:endParaRPr b="1" i="0" sz="2900"/>
          </a:p>
        </p:txBody>
      </p:sp>
      <p:sp>
        <p:nvSpPr>
          <p:cNvPr id="404" name="Google Shape;404;g273b30459b1_4_31"/>
          <p:cNvSpPr txBox="1"/>
          <p:nvPr/>
        </p:nvSpPr>
        <p:spPr>
          <a:xfrm>
            <a:off x="1207400" y="2511375"/>
            <a:ext cx="9841500" cy="3928200"/>
          </a:xfrm>
          <a:prstGeom prst="rect">
            <a:avLst/>
          </a:prstGeom>
          <a:noFill/>
          <a:ln>
            <a:noFill/>
          </a:ln>
        </p:spPr>
        <p:txBody>
          <a:bodyPr anchorCtr="0" anchor="t" bIns="91425" lIns="91425" spcFirstLastPara="1" rIns="91425" wrap="square" tIns="91425">
            <a:noAutofit/>
          </a:bodyPr>
          <a:lstStyle/>
          <a:p>
            <a:pPr indent="-371475" lvl="0" marL="457200" rtl="0" algn="l">
              <a:lnSpc>
                <a:spcPct val="150000"/>
              </a:lnSpc>
              <a:spcBef>
                <a:spcPts val="0"/>
              </a:spcBef>
              <a:spcAft>
                <a:spcPts val="0"/>
              </a:spcAft>
              <a:buClr>
                <a:schemeClr val="dk2"/>
              </a:buClr>
              <a:buSzPts val="2250"/>
              <a:buFont typeface="Play"/>
              <a:buChar char="•"/>
            </a:pPr>
            <a:r>
              <a:rPr lang="en-US" sz="2250">
                <a:solidFill>
                  <a:schemeClr val="dk1"/>
                </a:solidFill>
                <a:latin typeface="Play"/>
                <a:ea typeface="Play"/>
                <a:cs typeface="Play"/>
                <a:sym typeface="Play"/>
              </a:rPr>
              <a:t>Null Hypothesis: There is no increase in seeking treatment for mental health with a family history of mental health.</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Alternative Hypothesis: There is an increase in seeking treatment for mental health with a family history of mental health.</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i="1"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73b30459b1_8_14"/>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Order of Operations</a:t>
            </a:r>
            <a:endParaRPr/>
          </a:p>
        </p:txBody>
      </p:sp>
      <p:sp>
        <p:nvSpPr>
          <p:cNvPr id="411" name="Google Shape;411;g273b30459b1_8_14"/>
          <p:cNvSpPr txBox="1"/>
          <p:nvPr/>
        </p:nvSpPr>
        <p:spPr>
          <a:xfrm>
            <a:off x="1902025" y="2277075"/>
            <a:ext cx="7715400" cy="2770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dk2"/>
              </a:buClr>
              <a:buSzPts val="2400"/>
              <a:buAutoNum type="arabicPeriod"/>
            </a:pPr>
            <a:r>
              <a:rPr lang="en-US" sz="2400">
                <a:solidFill>
                  <a:schemeClr val="dk2"/>
                </a:solidFill>
                <a:latin typeface="Open Sans Light"/>
                <a:ea typeface="Open Sans Light"/>
                <a:cs typeface="Open Sans Light"/>
                <a:sym typeface="Open Sans Light"/>
              </a:rPr>
              <a:t>refine data frame to </a:t>
            </a:r>
            <a:r>
              <a:rPr b="1" lang="en-US" sz="2400">
                <a:solidFill>
                  <a:schemeClr val="dk2"/>
                </a:solidFill>
                <a:latin typeface="Open Sans"/>
                <a:ea typeface="Open Sans"/>
                <a:cs typeface="Open Sans"/>
                <a:sym typeface="Open Sans"/>
              </a:rPr>
              <a:t>target</a:t>
            </a:r>
            <a:r>
              <a:rPr lang="en-US" sz="2400">
                <a:solidFill>
                  <a:schemeClr val="dk2"/>
                </a:solidFill>
                <a:latin typeface="Open Sans Light"/>
                <a:ea typeface="Open Sans Light"/>
                <a:cs typeface="Open Sans Light"/>
                <a:sym typeface="Open Sans Light"/>
              </a:rPr>
              <a:t> correlation between family history and treatment scores (yes[1]/no[-1]) </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AutoNum type="arabicPeriod"/>
            </a:pPr>
            <a:r>
              <a:rPr lang="en-US" sz="2400">
                <a:solidFill>
                  <a:schemeClr val="dk2"/>
                </a:solidFill>
                <a:latin typeface="Open Sans Light"/>
                <a:ea typeface="Open Sans Light"/>
                <a:cs typeface="Open Sans Light"/>
                <a:sym typeface="Open Sans Light"/>
              </a:rPr>
              <a:t>find critical variables with high variance that can contribute to the </a:t>
            </a:r>
            <a:r>
              <a:rPr b="1" lang="en-US" sz="2400">
                <a:solidFill>
                  <a:schemeClr val="dk2"/>
                </a:solidFill>
                <a:latin typeface="Open Sans"/>
                <a:ea typeface="Open Sans"/>
                <a:cs typeface="Open Sans"/>
                <a:sym typeface="Open Sans"/>
              </a:rPr>
              <a:t>sensitivity</a:t>
            </a:r>
            <a:r>
              <a:rPr lang="en-US" sz="2400">
                <a:solidFill>
                  <a:schemeClr val="dk2"/>
                </a:solidFill>
                <a:latin typeface="Open Sans Light"/>
                <a:ea typeface="Open Sans Light"/>
                <a:cs typeface="Open Sans Light"/>
                <a:sym typeface="Open Sans Light"/>
              </a:rPr>
              <a:t> of the data</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AutoNum type="arabicPeriod"/>
            </a:pPr>
            <a:r>
              <a:rPr lang="en-US" sz="2400">
                <a:solidFill>
                  <a:schemeClr val="dk2"/>
                </a:solidFill>
                <a:latin typeface="Open Sans Light"/>
                <a:ea typeface="Open Sans Light"/>
                <a:cs typeface="Open Sans Light"/>
                <a:sym typeface="Open Sans Light"/>
              </a:rPr>
              <a:t>keep important columns around </a:t>
            </a:r>
            <a:r>
              <a:rPr b="1" lang="en-US" sz="2400">
                <a:solidFill>
                  <a:schemeClr val="dk2"/>
                </a:solidFill>
                <a:latin typeface="Open Sans"/>
                <a:ea typeface="Open Sans"/>
                <a:cs typeface="Open Sans"/>
                <a:sym typeface="Open Sans"/>
              </a:rPr>
              <a:t>family history and treatment</a:t>
            </a:r>
            <a:r>
              <a:rPr lang="en-US" sz="2400">
                <a:solidFill>
                  <a:schemeClr val="dk2"/>
                </a:solidFill>
                <a:latin typeface="Open Sans Light"/>
                <a:ea typeface="Open Sans Light"/>
                <a:cs typeface="Open Sans Light"/>
                <a:sym typeface="Open Sans Light"/>
              </a:rPr>
              <a:t> scores</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AutoNum type="arabicPeriod"/>
            </a:pPr>
            <a:r>
              <a:rPr lang="en-US" sz="2400">
                <a:solidFill>
                  <a:schemeClr val="dk2"/>
                </a:solidFill>
                <a:latin typeface="Open Sans Light"/>
                <a:ea typeface="Open Sans Light"/>
                <a:cs typeface="Open Sans Light"/>
                <a:sym typeface="Open Sans Light"/>
              </a:rPr>
              <a:t>test for data </a:t>
            </a:r>
            <a:r>
              <a:rPr b="1" lang="en-US" sz="2400">
                <a:solidFill>
                  <a:schemeClr val="dk2"/>
                </a:solidFill>
                <a:latin typeface="Open Sans"/>
                <a:ea typeface="Open Sans"/>
                <a:cs typeface="Open Sans"/>
                <a:sym typeface="Open Sans"/>
              </a:rPr>
              <a:t>integrity</a:t>
            </a:r>
            <a:endParaRPr b="1" sz="2400">
              <a:solidFill>
                <a:schemeClr val="dk2"/>
              </a:solidFill>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273b30459b1_8_27"/>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statistic tests</a:t>
            </a:r>
            <a:endParaRPr/>
          </a:p>
        </p:txBody>
      </p:sp>
      <p:sp>
        <p:nvSpPr>
          <p:cNvPr id="418" name="Google Shape;418;g273b30459b1_8_27"/>
          <p:cNvSpPr txBox="1"/>
          <p:nvPr>
            <p:ph type="title"/>
          </p:nvPr>
        </p:nvSpPr>
        <p:spPr>
          <a:xfrm>
            <a:off x="533400" y="1084650"/>
            <a:ext cx="4304400" cy="621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1000"/>
              </a:spcBef>
              <a:spcAft>
                <a:spcPts val="0"/>
              </a:spcAft>
              <a:buClr>
                <a:schemeClr val="dk1"/>
              </a:buClr>
              <a:buSzPct val="45833"/>
              <a:buFont typeface="Arial"/>
              <a:buNone/>
            </a:pPr>
            <a:r>
              <a:rPr i="0" lang="en-US" sz="2400" u="sng">
                <a:latin typeface="Open Sans Light"/>
                <a:ea typeface="Open Sans Light"/>
                <a:cs typeface="Open Sans Light"/>
                <a:sym typeface="Open Sans Light"/>
              </a:rPr>
              <a:t>treatment vs. family history</a:t>
            </a:r>
            <a:endParaRPr i="0" sz="2400" u="sng">
              <a:latin typeface="Open Sans Light"/>
              <a:ea typeface="Open Sans Light"/>
              <a:cs typeface="Open Sans Light"/>
              <a:sym typeface="Open Sans Light"/>
            </a:endParaRPr>
          </a:p>
          <a:p>
            <a:pPr indent="0" lvl="0" marL="0" rtl="0" algn="l">
              <a:lnSpc>
                <a:spcPct val="90000"/>
              </a:lnSpc>
              <a:spcBef>
                <a:spcPts val="0"/>
              </a:spcBef>
              <a:spcAft>
                <a:spcPts val="0"/>
              </a:spcAft>
              <a:buClr>
                <a:schemeClr val="dk2"/>
              </a:buClr>
              <a:buSzPct val="183333"/>
              <a:buFont typeface="Play"/>
              <a:buNone/>
            </a:pPr>
            <a:r>
              <a:t/>
            </a:r>
            <a:endParaRPr i="0" sz="2400" u="sng">
              <a:latin typeface="Open Sans Light"/>
              <a:ea typeface="Open Sans Light"/>
              <a:cs typeface="Open Sans Light"/>
              <a:sym typeface="Open Sans Light"/>
            </a:endParaRPr>
          </a:p>
        </p:txBody>
      </p:sp>
      <p:sp>
        <p:nvSpPr>
          <p:cNvPr id="419" name="Google Shape;419;g273b30459b1_8_27"/>
          <p:cNvSpPr txBox="1"/>
          <p:nvPr>
            <p:ph idx="4294967295" type="body"/>
          </p:nvPr>
        </p:nvSpPr>
        <p:spPr>
          <a:xfrm>
            <a:off x="533400" y="1706250"/>
            <a:ext cx="4304400" cy="149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P-value &lt; 0.5</a:t>
            </a:r>
            <a:endParaRPr/>
          </a:p>
          <a:p>
            <a:pPr indent="0" lvl="0" marL="0" rtl="0" algn="l">
              <a:spcBef>
                <a:spcPts val="1000"/>
              </a:spcBef>
              <a:spcAft>
                <a:spcPts val="0"/>
              </a:spcAft>
              <a:buNone/>
            </a:pPr>
            <a:r>
              <a:rPr lang="en-US"/>
              <a:t>chi squared 39,624</a:t>
            </a:r>
            <a:endParaRPr/>
          </a:p>
        </p:txBody>
      </p:sp>
      <p:pic>
        <p:nvPicPr>
          <p:cNvPr id="420" name="Google Shape;420;g273b30459b1_8_27"/>
          <p:cNvPicPr preferRelativeResize="0"/>
          <p:nvPr>
            <p:ph idx="2" type="pic"/>
          </p:nvPr>
        </p:nvPicPr>
        <p:blipFill rotWithShape="1">
          <a:blip r:embed="rId3">
            <a:alphaModFix/>
          </a:blip>
          <a:srcRect b="3669" l="0" r="0" t="3669"/>
          <a:stretch/>
        </p:blipFill>
        <p:spPr>
          <a:xfrm>
            <a:off x="5451100" y="652550"/>
            <a:ext cx="6276300" cy="5287200"/>
          </a:xfrm>
          <a:prstGeom prst="rect">
            <a:avLst/>
          </a:prstGeom>
          <a:noFill/>
          <a:ln>
            <a:noFill/>
          </a:ln>
        </p:spPr>
      </p:pic>
      <p:pic>
        <p:nvPicPr>
          <p:cNvPr id="421" name="Google Shape;421;g273b30459b1_8_27"/>
          <p:cNvPicPr preferRelativeResize="0"/>
          <p:nvPr/>
        </p:nvPicPr>
        <p:blipFill>
          <a:blip r:embed="rId4">
            <a:alphaModFix/>
          </a:blip>
          <a:stretch>
            <a:fillRect/>
          </a:stretch>
        </p:blipFill>
        <p:spPr>
          <a:xfrm>
            <a:off x="202088" y="2732475"/>
            <a:ext cx="4967025" cy="3785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g273ab19e347_0_25"/>
          <p:cNvPicPr preferRelativeResize="0"/>
          <p:nvPr/>
        </p:nvPicPr>
        <p:blipFill>
          <a:blip r:embed="rId3">
            <a:alphaModFix/>
          </a:blip>
          <a:stretch>
            <a:fillRect/>
          </a:stretch>
        </p:blipFill>
        <p:spPr>
          <a:xfrm>
            <a:off x="7829900" y="0"/>
            <a:ext cx="4362099" cy="3343001"/>
          </a:xfrm>
          <a:prstGeom prst="rect">
            <a:avLst/>
          </a:prstGeom>
          <a:noFill/>
          <a:ln>
            <a:noFill/>
          </a:ln>
        </p:spPr>
      </p:pic>
      <p:pic>
        <p:nvPicPr>
          <p:cNvPr id="428" name="Google Shape;428;g273ab19e347_0_25"/>
          <p:cNvPicPr preferRelativeResize="0"/>
          <p:nvPr/>
        </p:nvPicPr>
        <p:blipFill>
          <a:blip r:embed="rId4">
            <a:alphaModFix/>
          </a:blip>
          <a:stretch>
            <a:fillRect/>
          </a:stretch>
        </p:blipFill>
        <p:spPr>
          <a:xfrm>
            <a:off x="0" y="3514999"/>
            <a:ext cx="4362099" cy="3343001"/>
          </a:xfrm>
          <a:prstGeom prst="rect">
            <a:avLst/>
          </a:prstGeom>
          <a:noFill/>
          <a:ln>
            <a:noFill/>
          </a:ln>
        </p:spPr>
      </p:pic>
      <p:pic>
        <p:nvPicPr>
          <p:cNvPr id="429" name="Google Shape;429;g273ab19e347_0_25"/>
          <p:cNvPicPr preferRelativeResize="0"/>
          <p:nvPr/>
        </p:nvPicPr>
        <p:blipFill>
          <a:blip r:embed="rId5">
            <a:alphaModFix/>
          </a:blip>
          <a:stretch>
            <a:fillRect/>
          </a:stretch>
        </p:blipFill>
        <p:spPr>
          <a:xfrm>
            <a:off x="7829901" y="3429000"/>
            <a:ext cx="4362098" cy="3343000"/>
          </a:xfrm>
          <a:prstGeom prst="rect">
            <a:avLst/>
          </a:prstGeom>
          <a:noFill/>
          <a:ln>
            <a:noFill/>
          </a:ln>
        </p:spPr>
      </p:pic>
      <p:pic>
        <p:nvPicPr>
          <p:cNvPr id="430" name="Google Shape;430;g273ab19e347_0_25"/>
          <p:cNvPicPr preferRelativeResize="0"/>
          <p:nvPr/>
        </p:nvPicPr>
        <p:blipFill>
          <a:blip r:embed="rId6">
            <a:alphaModFix/>
          </a:blip>
          <a:stretch>
            <a:fillRect/>
          </a:stretch>
        </p:blipFill>
        <p:spPr>
          <a:xfrm>
            <a:off x="0" y="0"/>
            <a:ext cx="4362098" cy="3343000"/>
          </a:xfrm>
          <a:prstGeom prst="rect">
            <a:avLst/>
          </a:prstGeom>
          <a:noFill/>
          <a:ln>
            <a:noFill/>
          </a:ln>
        </p:spPr>
      </p:pic>
      <p:sp>
        <p:nvSpPr>
          <p:cNvPr id="431" name="Google Shape;431;g273ab19e347_0_25"/>
          <p:cNvSpPr txBox="1"/>
          <p:nvPr>
            <p:ph type="title"/>
          </p:nvPr>
        </p:nvSpPr>
        <p:spPr>
          <a:xfrm>
            <a:off x="3477300" y="2774100"/>
            <a:ext cx="5237400" cy="1309800"/>
          </a:xfrm>
          <a:prstGeom prst="rect">
            <a:avLst/>
          </a:prstGeom>
        </p:spPr>
        <p:txBody>
          <a:bodyPr anchorCtr="0" anchor="ctr" bIns="45700" lIns="91425" spcFirstLastPara="1" rIns="91425" wrap="square" tIns="45700">
            <a:normAutofit fontScale="90000"/>
          </a:bodyPr>
          <a:lstStyle/>
          <a:p>
            <a:pPr indent="0" lvl="0" marL="0" rtl="0" algn="ctr">
              <a:spcBef>
                <a:spcPts val="0"/>
              </a:spcBef>
              <a:spcAft>
                <a:spcPts val="0"/>
              </a:spcAft>
              <a:buNone/>
            </a:pPr>
            <a:r>
              <a:rPr lang="en-US"/>
              <a:t>before 		-&gt; 		after </a:t>
            </a:r>
            <a:endParaRPr/>
          </a:p>
          <a:p>
            <a:pPr indent="0" lvl="0" marL="0" rtl="0" algn="ctr">
              <a:spcBef>
                <a:spcPts val="0"/>
              </a:spcBef>
              <a:spcAft>
                <a:spcPts val="0"/>
              </a:spcAft>
              <a:buNone/>
            </a:pPr>
            <a:r>
              <a:rPr lang="en-US" sz="2400"/>
              <a:t>data refining around the main </a:t>
            </a:r>
            <a:r>
              <a:rPr lang="en-US" sz="2400"/>
              <a:t>features:</a:t>
            </a:r>
            <a:endParaRPr sz="2400"/>
          </a:p>
          <a:p>
            <a:pPr indent="0" lvl="0" marL="0" rtl="0" algn="ctr">
              <a:spcBef>
                <a:spcPts val="0"/>
              </a:spcBef>
              <a:spcAft>
                <a:spcPts val="0"/>
              </a:spcAft>
              <a:buNone/>
            </a:pPr>
            <a:r>
              <a:rPr lang="en-US" sz="2400"/>
              <a:t>severity and candidacy rating</a:t>
            </a:r>
            <a:endParaRPr sz="2400"/>
          </a:p>
        </p:txBody>
      </p:sp>
      <p:sp>
        <p:nvSpPr>
          <p:cNvPr id="432" name="Google Shape;432;g273ab19e347_0_25"/>
          <p:cNvSpPr/>
          <p:nvPr/>
        </p:nvSpPr>
        <p:spPr>
          <a:xfrm>
            <a:off x="5210475" y="1004600"/>
            <a:ext cx="1736100" cy="75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
        <p:nvSpPr>
          <p:cNvPr id="433" name="Google Shape;433;g273ab19e347_0_25"/>
          <p:cNvSpPr/>
          <p:nvPr/>
        </p:nvSpPr>
        <p:spPr>
          <a:xfrm>
            <a:off x="5227950" y="4867250"/>
            <a:ext cx="1736100" cy="75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73ab19e347_0_5"/>
          <p:cNvSpPr txBox="1"/>
          <p:nvPr>
            <p:ph type="title"/>
          </p:nvPr>
        </p:nvSpPr>
        <p:spPr>
          <a:xfrm>
            <a:off x="257575" y="-157649"/>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a:t>Questions &amp; Hypothesis</a:t>
            </a:r>
            <a:endParaRPr b="1" i="0"/>
          </a:p>
        </p:txBody>
      </p:sp>
      <p:sp>
        <p:nvSpPr>
          <p:cNvPr id="159" name="Google Shape;159;g273ab19e347_0_5"/>
          <p:cNvSpPr txBox="1"/>
          <p:nvPr/>
        </p:nvSpPr>
        <p:spPr>
          <a:xfrm>
            <a:off x="139500" y="1046175"/>
            <a:ext cx="11913000" cy="566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950">
                <a:solidFill>
                  <a:schemeClr val="dk1"/>
                </a:solidFill>
                <a:latin typeface="Play"/>
                <a:ea typeface="Play"/>
                <a:cs typeface="Play"/>
                <a:sym typeface="Play"/>
              </a:rPr>
              <a:t>Questions:</a:t>
            </a:r>
            <a:endParaRPr b="1"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Does Gender play a significant role in mental health?</a:t>
            </a:r>
            <a:endParaRPr sz="1950">
              <a:solidFill>
                <a:srgbClr val="1D1C1D"/>
              </a:solidFill>
              <a:highlight>
                <a:srgbClr val="FFFFFF"/>
              </a:highlight>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Does one’s chosen occupation play a significant role in mental health?</a:t>
            </a:r>
            <a:endParaRPr sz="1950">
              <a:solidFill>
                <a:srgbClr val="1D1C1D"/>
              </a:solidFill>
              <a:highlight>
                <a:srgbClr val="FFFFFF"/>
              </a:highlight>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Does job fulfillment have a positive impact on one’s mental health?</a:t>
            </a:r>
            <a:endParaRPr sz="1950">
              <a:solidFill>
                <a:srgbClr val="1D1C1D"/>
              </a:solidFill>
              <a:highlight>
                <a:srgbClr val="FFFFFF"/>
              </a:highlight>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Does being “self-employed” make you more or less susceptible to mental health issues?</a:t>
            </a:r>
            <a:endParaRPr sz="1950">
              <a:solidFill>
                <a:srgbClr val="1D1C1D"/>
              </a:solidFill>
              <a:highlight>
                <a:srgbClr val="FFFFFF"/>
              </a:highlight>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Does the prevalence of mental health issues differ between countries?</a:t>
            </a:r>
            <a:endParaRPr sz="1950">
              <a:solidFill>
                <a:srgbClr val="1D1C1D"/>
              </a:solidFill>
              <a:highlight>
                <a:srgbClr val="FFFFFF"/>
              </a:highlight>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rgbClr val="1D1C1D"/>
                </a:solidFill>
                <a:highlight>
                  <a:srgbClr val="FFFFFF"/>
                </a:highlight>
                <a:latin typeface="Play"/>
                <a:ea typeface="Play"/>
                <a:cs typeface="Play"/>
                <a:sym typeface="Play"/>
              </a:rPr>
              <a:t>How</a:t>
            </a:r>
            <a:r>
              <a:rPr lang="en-US" sz="1950">
                <a:solidFill>
                  <a:srgbClr val="1D1C1D"/>
                </a:solidFill>
                <a:highlight>
                  <a:srgbClr val="FFFFFF"/>
                </a:highlight>
                <a:latin typeface="Play"/>
                <a:ea typeface="Play"/>
                <a:cs typeface="Play"/>
                <a:sym typeface="Play"/>
              </a:rPr>
              <a:t> impactful is family history on mental health</a:t>
            </a:r>
            <a:r>
              <a:rPr lang="en-US" sz="1950">
                <a:solidFill>
                  <a:srgbClr val="1D1C1D"/>
                </a:solidFill>
                <a:highlight>
                  <a:srgbClr val="FFFFFF"/>
                </a:highlight>
                <a:latin typeface="Play"/>
                <a:ea typeface="Play"/>
                <a:cs typeface="Play"/>
                <a:sym typeface="Play"/>
              </a:rPr>
              <a:t>?</a:t>
            </a:r>
            <a:endParaRPr sz="1950">
              <a:solidFill>
                <a:srgbClr val="1D1C1D"/>
              </a:solidFill>
              <a:highlight>
                <a:srgbClr val="FFFFFF"/>
              </a:highlight>
              <a:latin typeface="Play"/>
              <a:ea typeface="Play"/>
              <a:cs typeface="Play"/>
              <a:sym typeface="Play"/>
            </a:endParaRPr>
          </a:p>
          <a:p>
            <a:pPr indent="0" lvl="0" marL="0" rtl="0" algn="l">
              <a:lnSpc>
                <a:spcPct val="115000"/>
              </a:lnSpc>
              <a:spcBef>
                <a:spcPts val="0"/>
              </a:spcBef>
              <a:spcAft>
                <a:spcPts val="0"/>
              </a:spcAft>
              <a:buNone/>
            </a:pPr>
            <a:r>
              <a:t/>
            </a:r>
            <a:endParaRPr sz="1950">
              <a:solidFill>
                <a:srgbClr val="1D1C1D"/>
              </a:solidFill>
              <a:highlight>
                <a:srgbClr val="FFFFFF"/>
              </a:highlight>
              <a:latin typeface="Play"/>
              <a:ea typeface="Play"/>
              <a:cs typeface="Play"/>
              <a:sym typeface="Play"/>
            </a:endParaRPr>
          </a:p>
          <a:p>
            <a:pPr indent="0" lvl="0" marL="0" rtl="0" algn="l">
              <a:lnSpc>
                <a:spcPct val="115000"/>
              </a:lnSpc>
              <a:spcBef>
                <a:spcPts val="0"/>
              </a:spcBef>
              <a:spcAft>
                <a:spcPts val="0"/>
              </a:spcAft>
              <a:buClr>
                <a:schemeClr val="dk1"/>
              </a:buClr>
              <a:buSzPts val="1100"/>
              <a:buFont typeface="Arial"/>
              <a:buNone/>
            </a:pPr>
            <a:r>
              <a:rPr b="1" lang="en-US" sz="1950">
                <a:solidFill>
                  <a:schemeClr val="dk1"/>
                </a:solidFill>
                <a:latin typeface="Play"/>
                <a:ea typeface="Play"/>
                <a:cs typeface="Play"/>
                <a:sym typeface="Play"/>
              </a:rPr>
              <a:t>Hypothesis</a:t>
            </a:r>
            <a:r>
              <a:rPr lang="en-US" sz="1950">
                <a:solidFill>
                  <a:schemeClr val="dk1"/>
                </a:solidFill>
                <a:latin typeface="Play"/>
                <a:ea typeface="Play"/>
                <a:cs typeface="Play"/>
                <a:sym typeface="Play"/>
              </a:rPr>
              <a:t> (one or more plus descriptions)</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Females have a higher chance of having a history of mental health. </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People in corporate occupations have a higher likelihood of reporting a history of mental health issues. </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Mental health can have a positive/negative impact on a person's work interest. </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Self-employment has a positive impact on mental health</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Countries outside the United States will have increased prevalence of mental health issues. </a:t>
            </a:r>
            <a:endParaRPr sz="1950">
              <a:solidFill>
                <a:schemeClr val="dk1"/>
              </a:solidFill>
              <a:latin typeface="Play"/>
              <a:ea typeface="Play"/>
              <a:cs typeface="Play"/>
              <a:sym typeface="Play"/>
            </a:endParaRPr>
          </a:p>
          <a:p>
            <a:pPr indent="-352425" lvl="0" marL="457200" rtl="0" algn="l">
              <a:lnSpc>
                <a:spcPct val="115000"/>
              </a:lnSpc>
              <a:spcBef>
                <a:spcPts val="0"/>
              </a:spcBef>
              <a:spcAft>
                <a:spcPts val="0"/>
              </a:spcAft>
              <a:buClr>
                <a:schemeClr val="dk1"/>
              </a:buClr>
              <a:buSzPts val="1950"/>
              <a:buFont typeface="Play"/>
              <a:buAutoNum type="arabicPeriod"/>
            </a:pPr>
            <a:r>
              <a:rPr lang="en-US" sz="1950">
                <a:solidFill>
                  <a:schemeClr val="dk1"/>
                </a:solidFill>
                <a:latin typeface="Play"/>
                <a:ea typeface="Play"/>
                <a:cs typeface="Play"/>
                <a:sym typeface="Play"/>
              </a:rPr>
              <a:t>A Family History of mental health increases the probability of seeking treatment. </a:t>
            </a:r>
            <a:endParaRPr sz="1950">
              <a:solidFill>
                <a:srgbClr val="1D1C1D"/>
              </a:solidFill>
              <a:highlight>
                <a:srgbClr val="FFFFFF"/>
              </a:highlight>
              <a:latin typeface="Play"/>
              <a:ea typeface="Play"/>
              <a:cs typeface="Play"/>
              <a:sym typeface="Play"/>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g273b30459b1_8_98"/>
          <p:cNvSpPr txBox="1"/>
          <p:nvPr>
            <p:ph type="title"/>
          </p:nvPr>
        </p:nvSpPr>
        <p:spPr>
          <a:xfrm>
            <a:off x="838200" y="509286"/>
            <a:ext cx="3200400" cy="5617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273b30459b1_8_98"/>
          <p:cNvSpPr txBox="1"/>
          <p:nvPr>
            <p:ph idx="1" type="body"/>
          </p:nvPr>
        </p:nvSpPr>
        <p:spPr>
          <a:xfrm>
            <a:off x="5023412" y="509286"/>
            <a:ext cx="4329000" cy="56172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None/>
            </a:pPr>
            <a:r>
              <a:t/>
            </a:r>
            <a:endParaRPr/>
          </a:p>
        </p:txBody>
      </p:sp>
      <p:sp>
        <p:nvSpPr>
          <p:cNvPr id="441" name="Google Shape;441;g273b30459b1_8_98"/>
          <p:cNvSpPr/>
          <p:nvPr>
            <p:ph idx="2" type="pic"/>
          </p:nvPr>
        </p:nvSpPr>
        <p:spPr>
          <a:xfrm>
            <a:off x="9548813" y="-22860"/>
            <a:ext cx="2651700" cy="6903600"/>
          </a:xfrm>
          <a:prstGeom prst="rect">
            <a:avLst/>
          </a:prstGeom>
        </p:spPr>
      </p:sp>
      <p:pic>
        <p:nvPicPr>
          <p:cNvPr id="442" name="Google Shape;442;g273b30459b1_8_98"/>
          <p:cNvPicPr preferRelativeResize="0"/>
          <p:nvPr/>
        </p:nvPicPr>
        <p:blipFill>
          <a:blip r:embed="rId3">
            <a:alphaModFix/>
          </a:blip>
          <a:stretch>
            <a:fillRect/>
          </a:stretch>
        </p:blipFill>
        <p:spPr>
          <a:xfrm>
            <a:off x="266700" y="300822"/>
            <a:ext cx="11658598" cy="625626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n-US"/>
              <a:t>mental trait- sum top 10 percent</a:t>
            </a:r>
            <a:endParaRPr/>
          </a:p>
        </p:txBody>
      </p:sp>
      <p:pic>
        <p:nvPicPr>
          <p:cNvPr id="448" name="Google Shape;448;p5"/>
          <p:cNvPicPr preferRelativeResize="0"/>
          <p:nvPr/>
        </p:nvPicPr>
        <p:blipFill>
          <a:blip r:embed="rId3">
            <a:alphaModFix/>
          </a:blip>
          <a:stretch>
            <a:fillRect/>
          </a:stretch>
        </p:blipFill>
        <p:spPr>
          <a:xfrm>
            <a:off x="6569625" y="2156525"/>
            <a:ext cx="8734601" cy="7933525"/>
          </a:xfrm>
          <a:prstGeom prst="rect">
            <a:avLst/>
          </a:prstGeom>
          <a:noFill/>
          <a:ln>
            <a:noFill/>
          </a:ln>
        </p:spPr>
      </p:pic>
      <p:pic>
        <p:nvPicPr>
          <p:cNvPr id="449" name="Google Shape;449;p5"/>
          <p:cNvPicPr preferRelativeResize="0"/>
          <p:nvPr/>
        </p:nvPicPr>
        <p:blipFill>
          <a:blip r:embed="rId4">
            <a:alphaModFix/>
          </a:blip>
          <a:stretch>
            <a:fillRect/>
          </a:stretch>
        </p:blipFill>
        <p:spPr>
          <a:xfrm>
            <a:off x="862300" y="2610355"/>
            <a:ext cx="4924150" cy="3923776"/>
          </a:xfrm>
          <a:prstGeom prst="rect">
            <a:avLst/>
          </a:prstGeom>
          <a:noFill/>
          <a:ln>
            <a:noFill/>
          </a:ln>
        </p:spPr>
      </p:pic>
      <p:sp>
        <p:nvSpPr>
          <p:cNvPr id="450" name="Google Shape;450;p5"/>
          <p:cNvSpPr txBox="1"/>
          <p:nvPr/>
        </p:nvSpPr>
        <p:spPr>
          <a:xfrm>
            <a:off x="1553775" y="1686950"/>
            <a:ext cx="771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chi-squared = 12.748</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p-value = 0.00056</a:t>
            </a:r>
            <a:endParaRPr sz="2400">
              <a:solidFill>
                <a:schemeClr val="dk2"/>
              </a:solidFill>
              <a:latin typeface="Open Sans Light"/>
              <a:ea typeface="Open Sans Light"/>
              <a:cs typeface="Open Sans Light"/>
              <a:sym typeface="Open Sans Light"/>
            </a:endParaRPr>
          </a:p>
        </p:txBody>
      </p:sp>
      <p:pic>
        <p:nvPicPr>
          <p:cNvPr id="451" name="Google Shape;451;p5" title="Excited Apple GIF"/>
          <p:cNvPicPr preferRelativeResize="0"/>
          <p:nvPr/>
        </p:nvPicPr>
        <p:blipFill>
          <a:blip r:embed="rId5">
            <a:alphaModFix/>
          </a:blip>
          <a:stretch>
            <a:fillRect/>
          </a:stretch>
        </p:blipFill>
        <p:spPr>
          <a:xfrm>
            <a:off x="10168225" y="206250"/>
            <a:ext cx="1537400" cy="1609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g273b30459b1_8_43"/>
          <p:cNvSpPr txBox="1"/>
          <p:nvPr>
            <p:ph type="title"/>
          </p:nvPr>
        </p:nvSpPr>
        <p:spPr>
          <a:xfrm>
            <a:off x="1143000" y="533401"/>
            <a:ext cx="9906000" cy="1382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lang="en-US"/>
              <a:t>mental trait </a:t>
            </a:r>
            <a:r>
              <a:rPr lang="en-US"/>
              <a:t>- sum top 50 percent</a:t>
            </a:r>
            <a:endParaRPr/>
          </a:p>
        </p:txBody>
      </p:sp>
      <p:sp>
        <p:nvSpPr>
          <p:cNvPr id="457" name="Google Shape;457;g273b30459b1_8_43"/>
          <p:cNvSpPr txBox="1"/>
          <p:nvPr/>
        </p:nvSpPr>
        <p:spPr>
          <a:xfrm>
            <a:off x="1553775" y="2986975"/>
            <a:ext cx="7996500" cy="6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pic>
        <p:nvPicPr>
          <p:cNvPr id="458" name="Google Shape;458;g273b30459b1_8_43"/>
          <p:cNvPicPr preferRelativeResize="0"/>
          <p:nvPr/>
        </p:nvPicPr>
        <p:blipFill>
          <a:blip r:embed="rId3">
            <a:alphaModFix/>
          </a:blip>
          <a:stretch>
            <a:fillRect/>
          </a:stretch>
        </p:blipFill>
        <p:spPr>
          <a:xfrm>
            <a:off x="861725" y="2637925"/>
            <a:ext cx="4857928" cy="3871025"/>
          </a:xfrm>
          <a:prstGeom prst="rect">
            <a:avLst/>
          </a:prstGeom>
          <a:noFill/>
          <a:ln>
            <a:noFill/>
          </a:ln>
        </p:spPr>
      </p:pic>
      <p:sp>
        <p:nvSpPr>
          <p:cNvPr id="459" name="Google Shape;459;g273b30459b1_8_43"/>
          <p:cNvSpPr txBox="1"/>
          <p:nvPr/>
        </p:nvSpPr>
        <p:spPr>
          <a:xfrm>
            <a:off x="1553775" y="1714525"/>
            <a:ext cx="771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chi squared = 586.648</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p-value = 0.00</a:t>
            </a:r>
            <a:endParaRPr sz="2400">
              <a:solidFill>
                <a:schemeClr val="dk2"/>
              </a:solidFill>
              <a:latin typeface="Open Sans Light"/>
              <a:ea typeface="Open Sans Light"/>
              <a:cs typeface="Open Sans Light"/>
              <a:sym typeface="Open Sans Light"/>
            </a:endParaRPr>
          </a:p>
        </p:txBody>
      </p:sp>
      <p:pic>
        <p:nvPicPr>
          <p:cNvPr id="460" name="Google Shape;460;g273b30459b1_8_43"/>
          <p:cNvPicPr preferRelativeResize="0"/>
          <p:nvPr/>
        </p:nvPicPr>
        <p:blipFill>
          <a:blip r:embed="rId4">
            <a:alphaModFix/>
          </a:blip>
          <a:stretch>
            <a:fillRect/>
          </a:stretch>
        </p:blipFill>
        <p:spPr>
          <a:xfrm>
            <a:off x="6482950" y="1969325"/>
            <a:ext cx="8694826" cy="7897400"/>
          </a:xfrm>
          <a:prstGeom prst="rect">
            <a:avLst/>
          </a:prstGeom>
          <a:noFill/>
          <a:ln>
            <a:noFill/>
          </a:ln>
        </p:spPr>
      </p:pic>
      <p:sp>
        <p:nvSpPr>
          <p:cNvPr id="461" name="Google Shape;461;g273b30459b1_8_43"/>
          <p:cNvSpPr txBox="1"/>
          <p:nvPr/>
        </p:nvSpPr>
        <p:spPr>
          <a:xfrm>
            <a:off x="9242225" y="2812850"/>
            <a:ext cx="2973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
        <p:nvSpPr>
          <p:cNvPr id="462" name="Google Shape;462;g273b30459b1_8_43"/>
          <p:cNvSpPr txBox="1"/>
          <p:nvPr/>
        </p:nvSpPr>
        <p:spPr>
          <a:xfrm>
            <a:off x="7715250" y="1245700"/>
            <a:ext cx="450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73b30459b1_8_2"/>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Family History and Treatment are Highly Correlated</a:t>
            </a:r>
            <a:endParaRPr/>
          </a:p>
        </p:txBody>
      </p:sp>
      <p:sp>
        <p:nvSpPr>
          <p:cNvPr id="469" name="Google Shape;469;g273b30459b1_8_2"/>
          <p:cNvSpPr txBox="1"/>
          <p:nvPr/>
        </p:nvSpPr>
        <p:spPr>
          <a:xfrm>
            <a:off x="1143000" y="2089550"/>
            <a:ext cx="100548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summary</a:t>
            </a:r>
            <a:r>
              <a:rPr lang="en-US" sz="2400">
                <a:solidFill>
                  <a:schemeClr val="dk2"/>
                </a:solidFill>
                <a:latin typeface="Open Sans Light"/>
                <a:ea typeface="Open Sans Light"/>
                <a:cs typeface="Open Sans Light"/>
                <a:sym typeface="Open Sans Light"/>
              </a:rPr>
              <a:t>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Char char="●"/>
            </a:pPr>
            <a:r>
              <a:rPr lang="en-US" sz="2400">
                <a:solidFill>
                  <a:schemeClr val="dk2"/>
                </a:solidFill>
                <a:latin typeface="Open Sans Light"/>
                <a:ea typeface="Open Sans Light"/>
                <a:cs typeface="Open Sans Light"/>
                <a:sym typeface="Open Sans Light"/>
              </a:rPr>
              <a:t>analyze </a:t>
            </a:r>
            <a:r>
              <a:rPr b="1" lang="en-US" sz="2400">
                <a:solidFill>
                  <a:schemeClr val="dk2"/>
                </a:solidFill>
                <a:latin typeface="Open Sans"/>
                <a:ea typeface="Open Sans"/>
                <a:cs typeface="Open Sans"/>
                <a:sym typeface="Open Sans"/>
              </a:rPr>
              <a:t>mental traits</a:t>
            </a:r>
            <a:r>
              <a:rPr lang="en-US" sz="2400">
                <a:solidFill>
                  <a:schemeClr val="dk2"/>
                </a:solidFill>
                <a:latin typeface="Open Sans Light"/>
                <a:ea typeface="Open Sans Light"/>
                <a:cs typeface="Open Sans Light"/>
                <a:sym typeface="Open Sans Light"/>
              </a:rPr>
              <a:t> that can be studied for genetic </a:t>
            </a:r>
            <a:r>
              <a:rPr lang="en-US" sz="2400">
                <a:solidFill>
                  <a:schemeClr val="dk2"/>
                </a:solidFill>
                <a:latin typeface="Open Sans Light"/>
                <a:ea typeface="Open Sans Light"/>
                <a:cs typeface="Open Sans Light"/>
                <a:sym typeface="Open Sans Light"/>
              </a:rPr>
              <a:t>similarities by weighting and ranking the results in order of popularity</a:t>
            </a:r>
            <a:endParaRPr sz="2400">
              <a:solidFill>
                <a:schemeClr val="dk2"/>
              </a:solidFill>
              <a:latin typeface="Open Sans Light"/>
              <a:ea typeface="Open Sans Light"/>
              <a:cs typeface="Open Sans Light"/>
              <a:sym typeface="Open Sans Light"/>
            </a:endParaRPr>
          </a:p>
          <a:p>
            <a:pPr indent="0" lvl="0" marL="45720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Char char="●"/>
            </a:pPr>
            <a:r>
              <a:rPr lang="en-US" sz="2400">
                <a:solidFill>
                  <a:schemeClr val="dk2"/>
                </a:solidFill>
                <a:latin typeface="Open Sans Light"/>
                <a:ea typeface="Open Sans Light"/>
                <a:cs typeface="Open Sans Light"/>
                <a:sym typeface="Open Sans Light"/>
              </a:rPr>
              <a:t>encourage further study by “</a:t>
            </a:r>
            <a:r>
              <a:rPr b="1" lang="en-US" sz="2400">
                <a:solidFill>
                  <a:schemeClr val="dk2"/>
                </a:solidFill>
                <a:latin typeface="Open Sans"/>
                <a:ea typeface="Open Sans"/>
                <a:cs typeface="Open Sans"/>
                <a:sym typeface="Open Sans"/>
              </a:rPr>
              <a:t>classifying</a:t>
            </a:r>
            <a:r>
              <a:rPr lang="en-US" sz="2400">
                <a:solidFill>
                  <a:schemeClr val="dk2"/>
                </a:solidFill>
                <a:latin typeface="Open Sans Light"/>
                <a:ea typeface="Open Sans Light"/>
                <a:cs typeface="Open Sans Light"/>
                <a:sym typeface="Open Sans Light"/>
              </a:rPr>
              <a:t>” a normal population that are grouped by mental traits</a:t>
            </a:r>
            <a:endParaRPr sz="2400">
              <a:solidFill>
                <a:schemeClr val="dk2"/>
              </a:solidFill>
              <a:latin typeface="Open Sans Light"/>
              <a:ea typeface="Open Sans Light"/>
              <a:cs typeface="Open Sans Light"/>
              <a:sym typeface="Open Sans Light"/>
            </a:endParaRPr>
          </a:p>
          <a:p>
            <a:pPr indent="0" lvl="0" marL="45720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381000" lvl="0" marL="457200" rtl="0" algn="l">
              <a:spcBef>
                <a:spcPts val="0"/>
              </a:spcBef>
              <a:spcAft>
                <a:spcPts val="0"/>
              </a:spcAft>
              <a:buClr>
                <a:schemeClr val="dk2"/>
              </a:buClr>
              <a:buSzPts val="2400"/>
              <a:buChar char="●"/>
            </a:pPr>
            <a:r>
              <a:rPr lang="en-US" sz="2400">
                <a:solidFill>
                  <a:schemeClr val="dk2"/>
                </a:solidFill>
                <a:latin typeface="Open Sans Light"/>
                <a:ea typeface="Open Sans Light"/>
                <a:cs typeface="Open Sans Light"/>
                <a:sym typeface="Open Sans Light"/>
              </a:rPr>
              <a:t>these specific subjects are chosen for the </a:t>
            </a:r>
            <a:r>
              <a:rPr b="1" lang="en-US" sz="2400">
                <a:solidFill>
                  <a:schemeClr val="dk2"/>
                </a:solidFill>
                <a:latin typeface="Open Sans"/>
                <a:ea typeface="Open Sans"/>
                <a:cs typeface="Open Sans"/>
                <a:sym typeface="Open Sans"/>
              </a:rPr>
              <a:t>next trial</a:t>
            </a:r>
            <a:r>
              <a:rPr lang="en-US" sz="2400">
                <a:solidFill>
                  <a:schemeClr val="dk2"/>
                </a:solidFill>
                <a:latin typeface="Open Sans Light"/>
                <a:ea typeface="Open Sans Light"/>
                <a:cs typeface="Open Sans Light"/>
                <a:sym typeface="Open Sans Light"/>
              </a:rPr>
              <a:t> where genetic testing would be implemented</a:t>
            </a:r>
            <a:endParaRPr sz="2400">
              <a:solidFill>
                <a:schemeClr val="dk2"/>
              </a:solidFill>
              <a:latin typeface="Open Sans Light"/>
              <a:ea typeface="Open Sans Light"/>
              <a:cs typeface="Open Sans Light"/>
              <a:sym typeface="Open Sans Light"/>
            </a:endParaRPr>
          </a:p>
        </p:txBody>
      </p:sp>
      <p:pic>
        <p:nvPicPr>
          <p:cNvPr id="470" name="Google Shape;470;g273b30459b1_8_2" title="Jolly Rancher Keep On Sucking GIF"/>
          <p:cNvPicPr preferRelativeResize="0"/>
          <p:nvPr/>
        </p:nvPicPr>
        <p:blipFill>
          <a:blip r:embed="rId3">
            <a:alphaModFix/>
          </a:blip>
          <a:stretch>
            <a:fillRect/>
          </a:stretch>
        </p:blipFill>
        <p:spPr>
          <a:xfrm>
            <a:off x="9943977" y="533400"/>
            <a:ext cx="1488550" cy="19847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
          <p:cNvSpPr txBox="1"/>
          <p:nvPr>
            <p:ph type="title"/>
          </p:nvPr>
        </p:nvSpPr>
        <p:spPr>
          <a:xfrm>
            <a:off x="1143000" y="533401"/>
            <a:ext cx="9906000" cy="138215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Play"/>
              <a:buNone/>
            </a:pPr>
            <a:r>
              <a:rPr i="0" lang="en-US"/>
              <a:t>Summary of  Major Finding &amp; Conclusions</a:t>
            </a:r>
            <a:endParaRPr i="0"/>
          </a:p>
        </p:txBody>
      </p:sp>
      <p:sp>
        <p:nvSpPr>
          <p:cNvPr id="476" name="Google Shape;476;p6"/>
          <p:cNvSpPr txBox="1"/>
          <p:nvPr/>
        </p:nvSpPr>
        <p:spPr>
          <a:xfrm>
            <a:off x="1110800" y="2221600"/>
            <a:ext cx="9938100" cy="4491600"/>
          </a:xfrm>
          <a:prstGeom prst="rect">
            <a:avLst/>
          </a:prstGeom>
          <a:noFill/>
          <a:ln>
            <a:noFill/>
          </a:ln>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Clr>
                <a:schemeClr val="dk2"/>
              </a:buClr>
              <a:buSzPts val="1500"/>
              <a:buFont typeface="Play"/>
              <a:buAutoNum type="arabicPeriod"/>
            </a:pPr>
            <a:r>
              <a:rPr lang="en-US" sz="1500">
                <a:solidFill>
                  <a:schemeClr val="dk2"/>
                </a:solidFill>
                <a:latin typeface="Play"/>
                <a:ea typeface="Play"/>
                <a:cs typeface="Play"/>
                <a:sym typeface="Play"/>
              </a:rPr>
              <a:t>These results suggest that any observed differences in mental health history between genders are due to random chance or other factors.</a:t>
            </a:r>
            <a:r>
              <a:rPr i="1" lang="en-US" sz="2288">
                <a:solidFill>
                  <a:schemeClr val="dk2"/>
                </a:solidFill>
                <a:latin typeface="Play"/>
                <a:ea typeface="Play"/>
                <a:cs typeface="Play"/>
                <a:sym typeface="Play"/>
              </a:rPr>
              <a:t> </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AutoNum type="arabicPeriod"/>
            </a:pPr>
            <a:r>
              <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AutoNum type="arabicPeriod"/>
            </a:pPr>
            <a:r>
              <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AutoNum type="arabicPeriod"/>
            </a:pPr>
            <a:r>
              <a:rPr lang="en-US" sz="1500">
                <a:solidFill>
                  <a:schemeClr val="dk2"/>
                </a:solidFill>
                <a:latin typeface="Play"/>
                <a:ea typeface="Play"/>
                <a:cs typeface="Play"/>
                <a:sym typeface="Play"/>
              </a:rPr>
              <a:t>Self-employed are less susceptible to mental health issues</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AutoNum type="arabicPeriod"/>
            </a:pPr>
            <a:r>
              <a:rPr lang="en-US" sz="1500">
                <a:solidFill>
                  <a:schemeClr val="dk2"/>
                </a:solidFill>
                <a:latin typeface="Play"/>
                <a:ea typeface="Play"/>
                <a:cs typeface="Play"/>
                <a:sym typeface="Play"/>
              </a:rPr>
              <a:t>Q5: There is no  significant difference between mental health severity in the US vs. among non-US countries.</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AutoNum type="arabicPeriod"/>
            </a:pPr>
            <a:r>
              <a:rPr lang="en-US" sz="1500">
                <a:solidFill>
                  <a:schemeClr val="dk2"/>
                </a:solidFill>
                <a:latin typeface="Play"/>
                <a:ea typeface="Play"/>
                <a:cs typeface="Play"/>
                <a:sym typeface="Play"/>
              </a:rPr>
              <a:t>Family History and Treatment are highly correlated</a:t>
            </a:r>
            <a:endParaRPr sz="1500">
              <a:solidFill>
                <a:schemeClr val="dk2"/>
              </a:solidFill>
              <a:latin typeface="Play"/>
              <a:ea typeface="Play"/>
              <a:cs typeface="Play"/>
              <a:sym typeface="Play"/>
            </a:endParaRPr>
          </a:p>
          <a:p>
            <a:pPr indent="0" lvl="0" marL="0" rtl="0" algn="l">
              <a:spcBef>
                <a:spcPts val="0"/>
              </a:spcBef>
              <a:spcAft>
                <a:spcPts val="0"/>
              </a:spcAft>
              <a:buNone/>
            </a:pPr>
            <a:r>
              <a:t/>
            </a:r>
            <a:endParaRPr sz="1500">
              <a:solidFill>
                <a:schemeClr val="dk2"/>
              </a:solidFill>
              <a:latin typeface="Play"/>
              <a:ea typeface="Play"/>
              <a:cs typeface="Play"/>
              <a:sym typeface="Play"/>
            </a:endParaRPr>
          </a:p>
          <a:p>
            <a:pPr indent="0" lvl="0" marL="0" rtl="0" algn="l">
              <a:spcBef>
                <a:spcPts val="0"/>
              </a:spcBef>
              <a:spcAft>
                <a:spcPts val="0"/>
              </a:spcAft>
              <a:buNone/>
            </a:pPr>
            <a:r>
              <a:t/>
            </a:r>
            <a:endParaRPr sz="1500">
              <a:solidFill>
                <a:schemeClr val="dk2"/>
              </a:solidFill>
              <a:latin typeface="Play"/>
              <a:ea typeface="Play"/>
              <a:cs typeface="Play"/>
              <a:sym typeface="Play"/>
            </a:endParaRPr>
          </a:p>
          <a:p>
            <a:pPr indent="0" lvl="0" marL="0" rtl="0" algn="l">
              <a:spcBef>
                <a:spcPts val="0"/>
              </a:spcBef>
              <a:spcAft>
                <a:spcPts val="0"/>
              </a:spcAft>
              <a:buNone/>
            </a:pPr>
            <a:r>
              <a:t/>
            </a:r>
            <a:endParaRPr sz="1500">
              <a:solidFill>
                <a:schemeClr val="dk2"/>
              </a:solidFill>
              <a:latin typeface="Play"/>
              <a:ea typeface="Play"/>
              <a:cs typeface="Play"/>
              <a:sym typeface="Play"/>
            </a:endParaRPr>
          </a:p>
          <a:p>
            <a:pPr indent="0" lvl="0" marL="0" rtl="0" algn="l">
              <a:spcBef>
                <a:spcPts val="0"/>
              </a:spcBef>
              <a:spcAft>
                <a:spcPts val="0"/>
              </a:spcAft>
              <a:buNone/>
            </a:pPr>
            <a:r>
              <a:rPr lang="en-US" sz="1500">
                <a:solidFill>
                  <a:schemeClr val="dk2"/>
                </a:solidFill>
                <a:latin typeface="Play"/>
                <a:ea typeface="Play"/>
                <a:cs typeface="Play"/>
                <a:sym typeface="Play"/>
              </a:rPr>
              <a:t>Recommendation:</a:t>
            </a:r>
            <a:endParaRPr sz="1500">
              <a:solidFill>
                <a:schemeClr val="dk2"/>
              </a:solidFill>
              <a:latin typeface="Play"/>
              <a:ea typeface="Play"/>
              <a:cs typeface="Play"/>
              <a:sym typeface="Play"/>
            </a:endParaRPr>
          </a:p>
          <a:p>
            <a:pPr indent="-323850" lvl="0" marL="457200" rtl="0" algn="l">
              <a:spcBef>
                <a:spcPts val="0"/>
              </a:spcBef>
              <a:spcAft>
                <a:spcPts val="0"/>
              </a:spcAft>
              <a:buClr>
                <a:schemeClr val="dk2"/>
              </a:buClr>
              <a:buSzPts val="1500"/>
              <a:buFont typeface="Play"/>
              <a:buChar char="●"/>
            </a:pPr>
            <a:r>
              <a:rPr lang="en-US" sz="1500">
                <a:solidFill>
                  <a:schemeClr val="dk2"/>
                </a:solidFill>
                <a:latin typeface="Play"/>
                <a:ea typeface="Play"/>
                <a:cs typeface="Play"/>
                <a:sym typeface="Play"/>
              </a:rPr>
              <a:t>Employers (private or public) should have make care options more available to employees. It could include professional therapy, counseling, psychiatric care, support groups, or other forms of mental health support.</a:t>
            </a:r>
            <a:endParaRPr sz="1500">
              <a:solidFill>
                <a:schemeClr val="dk2"/>
              </a:solidFill>
              <a:latin typeface="Play"/>
              <a:ea typeface="Play"/>
              <a:cs typeface="Play"/>
              <a:sym typeface="Pl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e5fc06d1a5_0_17"/>
          <p:cNvSpPr txBox="1"/>
          <p:nvPr>
            <p:ph type="title"/>
          </p:nvPr>
        </p:nvSpPr>
        <p:spPr>
          <a:xfrm>
            <a:off x="4920600" y="2580875"/>
            <a:ext cx="46785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i="0" lang="en-US" sz="5777"/>
              <a:t>Q &amp; A</a:t>
            </a:r>
            <a:r>
              <a:rPr lang="en-US"/>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
          <p:cNvSpPr txBox="1"/>
          <p:nvPr>
            <p:ph type="ctrTitle"/>
          </p:nvPr>
        </p:nvSpPr>
        <p:spPr>
          <a:xfrm>
            <a:off x="1524000" y="685800"/>
            <a:ext cx="9144000" cy="3136738"/>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400"/>
              <a:buFont typeface="Play"/>
              <a:buNone/>
            </a:pPr>
            <a:r>
              <a:rPr b="1" lang="en-US">
                <a:solidFill>
                  <a:schemeClr val="lt1"/>
                </a:solidFill>
              </a:rPr>
              <a:t>BACK UP   M</a:t>
            </a:r>
            <a:r>
              <a:rPr b="1" lang="en-US">
                <a:solidFill>
                  <a:srgbClr val="002060"/>
                </a:solidFill>
              </a:rPr>
              <a:t>ATERIAL</a:t>
            </a:r>
            <a:r>
              <a:rPr lang="en-US"/>
              <a:t>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273b30459b1_4_79"/>
          <p:cNvSpPr txBox="1"/>
          <p:nvPr>
            <p:ph type="title"/>
          </p:nvPr>
        </p:nvSpPr>
        <p:spPr>
          <a:xfrm>
            <a:off x="660025" y="-255424"/>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a:t>
            </a:r>
            <a:endParaRPr/>
          </a:p>
        </p:txBody>
      </p:sp>
      <p:sp>
        <p:nvSpPr>
          <p:cNvPr id="495" name="Google Shape;495;g273b30459b1_4_79"/>
          <p:cNvSpPr txBox="1"/>
          <p:nvPr/>
        </p:nvSpPr>
        <p:spPr>
          <a:xfrm>
            <a:off x="2012275" y="262800"/>
            <a:ext cx="11027700" cy="526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800">
                <a:solidFill>
                  <a:schemeClr val="dk1"/>
                </a:solidFill>
                <a:latin typeface="Play"/>
                <a:ea typeface="Play"/>
                <a:cs typeface="Play"/>
                <a:sym typeface="Play"/>
              </a:rPr>
              <a:t>Survey Results </a:t>
            </a:r>
            <a:r>
              <a:rPr lang="en-US" sz="1800" u="sng">
                <a:solidFill>
                  <a:schemeClr val="hlink"/>
                </a:solidFill>
                <a:latin typeface="Play"/>
                <a:ea typeface="Play"/>
                <a:cs typeface="Play"/>
                <a:sym typeface="Play"/>
                <a:hlinkClick r:id="rId3"/>
              </a:rPr>
              <a:t>https://www.kaggle.com/datasets/bhavikjikadara/mental-health-dataset/data</a:t>
            </a:r>
            <a:endParaRPr sz="1800">
              <a:solidFill>
                <a:schemeClr val="dk1"/>
              </a:solidFill>
              <a:latin typeface="Play"/>
              <a:ea typeface="Play"/>
              <a:cs typeface="Play"/>
              <a:sym typeface="Play"/>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Play"/>
              <a:ea typeface="Play"/>
              <a:cs typeface="Play"/>
              <a:sym typeface="Play"/>
            </a:endParaRPr>
          </a:p>
        </p:txBody>
      </p:sp>
      <p:graphicFrame>
        <p:nvGraphicFramePr>
          <p:cNvPr id="496" name="Google Shape;496;g273b30459b1_4_79"/>
          <p:cNvGraphicFramePr/>
          <p:nvPr/>
        </p:nvGraphicFramePr>
        <p:xfrm>
          <a:off x="471000" y="714025"/>
          <a:ext cx="3000000" cy="3000000"/>
        </p:xfrm>
        <a:graphic>
          <a:graphicData uri="http://schemas.openxmlformats.org/drawingml/2006/table">
            <a:tbl>
              <a:tblPr>
                <a:noFill/>
                <a:tableStyleId>{6CD14184-6D2C-44FB-A3DB-B3A40AC0DF13}</a:tableStyleId>
              </a:tblPr>
              <a:tblGrid>
                <a:gridCol w="2414850"/>
                <a:gridCol w="5509300"/>
                <a:gridCol w="3325825"/>
              </a:tblGrid>
              <a:tr h="749200">
                <a:tc>
                  <a:txBody>
                    <a:bodyPr/>
                    <a:lstStyle/>
                    <a:p>
                      <a:pPr indent="0" lvl="0" marL="0" rtl="0" algn="ctr">
                        <a:lnSpc>
                          <a:spcPct val="115000"/>
                        </a:lnSpc>
                        <a:spcBef>
                          <a:spcPts val="0"/>
                        </a:spcBef>
                        <a:spcAft>
                          <a:spcPts val="0"/>
                        </a:spcAft>
                        <a:buNone/>
                      </a:pPr>
                      <a:r>
                        <a:rPr b="1" lang="en-US" sz="1000"/>
                        <a:t>independent variables</a:t>
                      </a:r>
                      <a:endParaRPr b="1"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US" sz="1000"/>
                        <a:t> </a:t>
                      </a:r>
                      <a:endParaRPr b="1"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C000"/>
                    </a:solidFill>
                  </a:tcPr>
                </a:tc>
                <a:tc>
                  <a:txBody>
                    <a:bodyPr/>
                    <a:lstStyle/>
                    <a:p>
                      <a:pPr indent="0" lvl="0" marL="0" rtl="0" algn="ctr">
                        <a:lnSpc>
                          <a:spcPct val="115000"/>
                        </a:lnSpc>
                        <a:spcBef>
                          <a:spcPts val="0"/>
                        </a:spcBef>
                        <a:spcAft>
                          <a:spcPts val="0"/>
                        </a:spcAft>
                        <a:buNone/>
                      </a:pPr>
                      <a:r>
                        <a:rPr b="1" lang="en-US" sz="1200">
                          <a:latin typeface="Calibri"/>
                          <a:ea typeface="Calibri"/>
                          <a:cs typeface="Calibri"/>
                          <a:sym typeface="Calibri"/>
                        </a:rPr>
                        <a:t>Grading</a:t>
                      </a:r>
                      <a:endParaRPr b="1"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solidFill>
                      <a:srgbClr val="FFC000"/>
                    </a:solidFill>
                  </a:tcPr>
                </a:tc>
              </a:tr>
              <a:tr h="225100">
                <a:tc>
                  <a:txBody>
                    <a:bodyPr/>
                    <a:lstStyle/>
                    <a:p>
                      <a:pPr indent="0" lvl="0" marL="0" rtl="0" algn="l">
                        <a:spcBef>
                          <a:spcPts val="0"/>
                        </a:spcBef>
                        <a:spcAft>
                          <a:spcPts val="0"/>
                        </a:spcAft>
                        <a:buNone/>
                      </a:pPr>
                      <a:r>
                        <a:rPr lang="en-US" sz="1000"/>
                        <a:t>gender</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Respondent gender</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country</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Respondent country</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occupation</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Respondent occupation</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treatment</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Have you sought treatment for a mental health condition?</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self employment</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Are you self-employed or not?</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family history</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Do you have a family history of mental illness?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25100">
                <a:tc>
                  <a:txBody>
                    <a:bodyPr/>
                    <a:lstStyle/>
                    <a:p>
                      <a:pPr indent="0" lvl="0" marL="0" rtl="0" algn="l">
                        <a:spcBef>
                          <a:spcPts val="0"/>
                        </a:spcBef>
                        <a:spcAft>
                          <a:spcPts val="0"/>
                        </a:spcAft>
                        <a:buNone/>
                      </a:pPr>
                      <a:r>
                        <a:rPr lang="en-US" sz="1000"/>
                        <a:t>days indoors</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Respondent # of days spent indoors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96600">
                <a:tc>
                  <a:txBody>
                    <a:bodyPr/>
                    <a:lstStyle/>
                    <a:p>
                      <a:pPr indent="0" lvl="0" marL="0" rtl="0" algn="l">
                        <a:spcBef>
                          <a:spcPts val="0"/>
                        </a:spcBef>
                        <a:spcAft>
                          <a:spcPts val="0"/>
                        </a:spcAft>
                        <a:buNone/>
                      </a:pPr>
                      <a:r>
                        <a:rPr lang="en-US" sz="1000"/>
                        <a:t>growing stress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increase in stress levels experienced by individuals over time</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77975">
                <a:tc>
                  <a:txBody>
                    <a:bodyPr/>
                    <a:lstStyle/>
                    <a:p>
                      <a:pPr indent="0" lvl="0" marL="0" rtl="0" algn="l">
                        <a:spcBef>
                          <a:spcPts val="0"/>
                        </a:spcBef>
                        <a:spcAft>
                          <a:spcPts val="0"/>
                        </a:spcAft>
                        <a:buNone/>
                      </a:pPr>
                      <a:r>
                        <a:rPr lang="en-US" sz="1000"/>
                        <a:t>changes habits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alterations in daily routines or behaviors that individuals adopt in response to mental health issues. It could include changes in sleep patterns, eating habits, exercise routines, or other lifestyle adjustments.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23950">
                <a:tc>
                  <a:txBody>
                    <a:bodyPr/>
                    <a:lstStyle/>
                    <a:p>
                      <a:pPr indent="0" lvl="0" marL="0" rtl="0" algn="l">
                        <a:spcBef>
                          <a:spcPts val="0"/>
                        </a:spcBef>
                        <a:spcAft>
                          <a:spcPts val="0"/>
                        </a:spcAft>
                        <a:buNone/>
                      </a:pPr>
                      <a:r>
                        <a:rPr lang="en-US" sz="1000"/>
                        <a:t>coping struggles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difficulties or challenges individuals face in managing or coping with stress, emotions, or mental health issues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296600">
                <a:tc>
                  <a:txBody>
                    <a:bodyPr/>
                    <a:lstStyle/>
                    <a:p>
                      <a:pPr indent="0" lvl="0" marL="0" rtl="0" algn="l">
                        <a:spcBef>
                          <a:spcPts val="0"/>
                        </a:spcBef>
                        <a:spcAft>
                          <a:spcPts val="0"/>
                        </a:spcAft>
                        <a:buNone/>
                      </a:pPr>
                      <a:r>
                        <a:rPr lang="en-US" sz="1000"/>
                        <a:t>work interest</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n individual's level of interest or motivation in their work or occupational activities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577975">
                <a:tc>
                  <a:txBody>
                    <a:bodyPr/>
                    <a:lstStyle/>
                    <a:p>
                      <a:pPr indent="0" lvl="0" marL="0" rtl="0" algn="l">
                        <a:spcBef>
                          <a:spcPts val="0"/>
                        </a:spcBef>
                        <a:spcAft>
                          <a:spcPts val="0"/>
                        </a:spcAft>
                        <a:buNone/>
                      </a:pPr>
                      <a:r>
                        <a:rPr lang="en-US" sz="1000"/>
                        <a:t>social weakness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difficulties or challenges in social interactions or relationships, possibly indicating social anxiety, interpersonal conflicts, or a lack of social support.</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23950">
                <a:tc>
                  <a:txBody>
                    <a:bodyPr/>
                    <a:lstStyle/>
                    <a:p>
                      <a:pPr indent="0" lvl="0" marL="0" rtl="0" algn="l">
                        <a:spcBef>
                          <a:spcPts val="0"/>
                        </a:spcBef>
                        <a:spcAft>
                          <a:spcPts val="0"/>
                        </a:spcAft>
                        <a:buNone/>
                      </a:pPr>
                      <a:r>
                        <a:rPr lang="en-US" sz="1000"/>
                        <a:t>care options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availability or choices of mental health care services or treatment options that individuals have access to</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Yes = 1, No = - 1, Maybe = 0</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23950">
                <a:tc>
                  <a:txBody>
                    <a:bodyPr/>
                    <a:lstStyle/>
                    <a:p>
                      <a:pPr indent="0" lvl="0" marL="0" rtl="0" algn="l">
                        <a:spcBef>
                          <a:spcPts val="0"/>
                        </a:spcBef>
                        <a:spcAft>
                          <a:spcPts val="0"/>
                        </a:spcAft>
                        <a:buNone/>
                      </a:pPr>
                      <a:r>
                        <a:rPr lang="en-US" sz="1000"/>
                        <a:t>mental health interview</a:t>
                      </a:r>
                      <a:endParaRPr sz="1000"/>
                    </a:p>
                  </a:txBody>
                  <a:tcPr marT="19050" marB="19050"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000"/>
                        <a:t>a structured or semi-structured interview conducted to assess various aspects of an individual's mental health</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 </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r h="342225">
                <a:tc>
                  <a:txBody>
                    <a:bodyPr/>
                    <a:lstStyle/>
                    <a:p>
                      <a:pPr indent="0" lvl="0" marL="0" rtl="0" algn="l">
                        <a:spcBef>
                          <a:spcPts val="0"/>
                        </a:spcBef>
                        <a:spcAft>
                          <a:spcPts val="0"/>
                        </a:spcAft>
                        <a:buNone/>
                      </a:pPr>
                      <a:r>
                        <a:rPr lang="en-US" sz="1000"/>
                        <a:t>mood swings</a:t>
                      </a:r>
                      <a:endParaRPr sz="1000"/>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fluctuations or changes in an individual's emotional state</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US" sz="1200">
                          <a:latin typeface="Calibri"/>
                          <a:ea typeface="Calibri"/>
                          <a:cs typeface="Calibri"/>
                          <a:sym typeface="Calibri"/>
                        </a:rPr>
                        <a:t>Low -1 Medium 0 High 1</a:t>
                      </a:r>
                      <a:endParaRPr sz="1200">
                        <a:latin typeface="Calibri"/>
                        <a:ea typeface="Calibri"/>
                        <a:cs typeface="Calibri"/>
                        <a:sym typeface="Calibri"/>
                      </a:endParaRPr>
                    </a:p>
                  </a:txBody>
                  <a:tcPr marT="9525" marB="91425" marR="9525" marL="9525" anchor="b">
                    <a:lnL cap="flat" cmpd="sng" w="4775">
                      <a:solidFill>
                        <a:srgbClr val="000000"/>
                      </a:solidFill>
                      <a:prstDash val="solid"/>
                      <a:round/>
                      <a:headEnd len="sm" w="sm" type="none"/>
                      <a:tailEnd len="sm" w="sm" type="none"/>
                    </a:lnL>
                    <a:lnR cap="flat" cmpd="sng" w="4775">
                      <a:solidFill>
                        <a:srgbClr val="000000"/>
                      </a:solidFill>
                      <a:prstDash val="solid"/>
                      <a:round/>
                      <a:headEnd len="sm" w="sm" type="none"/>
                      <a:tailEnd len="sm" w="sm" type="none"/>
                    </a:lnR>
                    <a:lnT cap="flat" cmpd="sng" w="4775">
                      <a:solidFill>
                        <a:srgbClr val="000000"/>
                      </a:solidFill>
                      <a:prstDash val="solid"/>
                      <a:round/>
                      <a:headEnd len="sm" w="sm" type="none"/>
                      <a:tailEnd len="sm" w="sm" type="none"/>
                    </a:lnT>
                    <a:lnB cap="flat" cmpd="sng" w="4775">
                      <a:solidFill>
                        <a:srgbClr val="000000"/>
                      </a:solidFill>
                      <a:prstDash val="solid"/>
                      <a:round/>
                      <a:headEnd len="sm" w="sm" type="none"/>
                      <a:tailEnd len="sm" w="sm" type="none"/>
                    </a:lnB>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273b30459b1_9_0"/>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 Clean Up </a:t>
            </a:r>
            <a:endParaRPr/>
          </a:p>
        </p:txBody>
      </p:sp>
      <p:sp>
        <p:nvSpPr>
          <p:cNvPr id="503" name="Google Shape;503;g273b30459b1_9_0"/>
          <p:cNvSpPr txBox="1"/>
          <p:nvPr/>
        </p:nvSpPr>
        <p:spPr>
          <a:xfrm>
            <a:off x="1143000" y="1853925"/>
            <a:ext cx="10050300" cy="43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Removed Time Stamp from </a:t>
            </a:r>
            <a:r>
              <a:rPr lang="en-US" sz="2400">
                <a:solidFill>
                  <a:schemeClr val="dk2"/>
                </a:solidFill>
                <a:latin typeface="Open Sans Light"/>
                <a:ea typeface="Open Sans Light"/>
                <a:cs typeface="Open Sans Light"/>
                <a:sym typeface="Open Sans Light"/>
              </a:rPr>
              <a:t>original</a:t>
            </a:r>
            <a:r>
              <a:rPr lang="en-US" sz="2400">
                <a:solidFill>
                  <a:schemeClr val="dk2"/>
                </a:solidFill>
                <a:latin typeface="Open Sans Light"/>
                <a:ea typeface="Open Sans Light"/>
                <a:cs typeface="Open Sans Light"/>
                <a:sym typeface="Open Sans Light"/>
              </a:rPr>
              <a:t> data set</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created addition features to compound variables for a larger effect</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Removed null values</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Assigned numerics to yes/no values</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2e520b511d1_0_0"/>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i="0" lang="en-US"/>
              <a:t>Grading Requirements</a:t>
            </a:r>
            <a:endParaRPr i="0"/>
          </a:p>
        </p:txBody>
      </p:sp>
      <p:sp>
        <p:nvSpPr>
          <p:cNvPr id="510" name="Google Shape;510;g2e520b511d1_0_0"/>
          <p:cNvSpPr txBox="1"/>
          <p:nvPr/>
        </p:nvSpPr>
        <p:spPr>
          <a:xfrm>
            <a:off x="996275" y="1938700"/>
            <a:ext cx="4944900" cy="4851600"/>
          </a:xfrm>
          <a:prstGeom prst="rect">
            <a:avLst/>
          </a:prstGeom>
          <a:noFill/>
          <a:ln>
            <a:noFill/>
          </a:ln>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b="1" lang="en-US" sz="1000" u="sng">
                <a:solidFill>
                  <a:schemeClr val="dk1"/>
                </a:solidFill>
                <a:latin typeface="Roboto"/>
                <a:ea typeface="Roboto"/>
                <a:cs typeface="Roboto"/>
                <a:sym typeface="Roboto"/>
              </a:rPr>
              <a:t>Completed Analysis Uploaded to GitHub (20 points)   </a:t>
            </a:r>
            <a:endParaRPr b="1" sz="1000" u="sng">
              <a:solidFill>
                <a:schemeClr val="dk1"/>
              </a:solidFill>
              <a:latin typeface="Roboto"/>
              <a:ea typeface="Roboto"/>
              <a:cs typeface="Roboto"/>
              <a:sym typeface="Roboto"/>
            </a:endParaRPr>
          </a:p>
          <a:p>
            <a:pPr indent="-292100" lvl="0" marL="457200" rtl="0" algn="l">
              <a:lnSpc>
                <a:spcPct val="150000"/>
              </a:lnSpc>
              <a:spcBef>
                <a:spcPts val="110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Final data analysis contains ample and complete information in README file (10 points)</a:t>
            </a:r>
            <a:endParaRPr sz="13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Final repository is acceptable for professional quality presentation (10 points)</a:t>
            </a:r>
            <a:endParaRPr sz="1000">
              <a:solidFill>
                <a:srgbClr val="2B2B2B"/>
              </a:solidFill>
              <a:latin typeface="Roboto"/>
              <a:ea typeface="Roboto"/>
              <a:cs typeface="Roboto"/>
              <a:sym typeface="Roboto"/>
            </a:endParaRPr>
          </a:p>
          <a:p>
            <a:pPr indent="0" lvl="0" marL="0" rtl="0" algn="l">
              <a:spcBef>
                <a:spcPts val="1900"/>
              </a:spcBef>
              <a:spcAft>
                <a:spcPts val="0"/>
              </a:spcAft>
              <a:buClr>
                <a:schemeClr val="dk1"/>
              </a:buClr>
              <a:buSzPts val="1100"/>
              <a:buFont typeface="Arial"/>
              <a:buNone/>
            </a:pPr>
            <a:r>
              <a:rPr b="1" lang="en-US" sz="1000" u="sng">
                <a:solidFill>
                  <a:schemeClr val="dk1"/>
                </a:solidFill>
                <a:latin typeface="Roboto"/>
                <a:ea typeface="Roboto"/>
                <a:cs typeface="Roboto"/>
                <a:sym typeface="Roboto"/>
              </a:rPr>
              <a:t>Visualizations (20 points)</a:t>
            </a:r>
            <a:endParaRPr b="1" sz="1000" u="sng">
              <a:solidFill>
                <a:schemeClr val="dk1"/>
              </a:solidFill>
              <a:latin typeface="Roboto"/>
              <a:ea typeface="Roboto"/>
              <a:cs typeface="Roboto"/>
              <a:sym typeface="Roboto"/>
            </a:endParaRPr>
          </a:p>
          <a:p>
            <a:pPr indent="-292100" lvl="0" marL="457200" rtl="0" algn="l">
              <a:lnSpc>
                <a:spcPct val="150000"/>
              </a:lnSpc>
              <a:spcBef>
                <a:spcPts val="110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6–8 visualizations of data (at least two per question) (10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Clear and accurate labeling of images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Visualizations supported with ample and precise explanation (5 points)</a:t>
            </a:r>
            <a:endParaRPr sz="1000">
              <a:solidFill>
                <a:srgbClr val="2B2B2B"/>
              </a:solidFill>
              <a:latin typeface="Roboto"/>
              <a:ea typeface="Roboto"/>
              <a:cs typeface="Roboto"/>
              <a:sym typeface="Roboto"/>
            </a:endParaRPr>
          </a:p>
          <a:p>
            <a:pPr indent="0" lvl="0" marL="0" rtl="0" algn="l">
              <a:spcBef>
                <a:spcPts val="1900"/>
              </a:spcBef>
              <a:spcAft>
                <a:spcPts val="0"/>
              </a:spcAft>
              <a:buClr>
                <a:schemeClr val="dk1"/>
              </a:buClr>
              <a:buSzPts val="1100"/>
              <a:buFont typeface="Arial"/>
              <a:buNone/>
            </a:pPr>
            <a:r>
              <a:rPr b="1" lang="en-US" sz="1000" u="sng">
                <a:solidFill>
                  <a:schemeClr val="dk1"/>
                </a:solidFill>
                <a:latin typeface="Roboto"/>
                <a:ea typeface="Roboto"/>
                <a:cs typeface="Roboto"/>
                <a:sym typeface="Roboto"/>
              </a:rPr>
              <a:t>Analysis and Conclusion (20 points)</a:t>
            </a:r>
            <a:endParaRPr b="1" sz="1000" u="sng">
              <a:solidFill>
                <a:schemeClr val="dk1"/>
              </a:solidFill>
              <a:latin typeface="Roboto"/>
              <a:ea typeface="Roboto"/>
              <a:cs typeface="Roboto"/>
              <a:sym typeface="Roboto"/>
            </a:endParaRPr>
          </a:p>
          <a:p>
            <a:pPr indent="-292100" lvl="0" marL="457200" rtl="0" algn="l">
              <a:lnSpc>
                <a:spcPct val="150000"/>
              </a:lnSpc>
              <a:spcBef>
                <a:spcPts val="110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Write-up summarizes major findings and implications at a professional level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Each question in the project proposal is answered with precise descriptions and findings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Findings are strongly supported with numbers and visualizations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Each question response is supported with a well-discerned statistical analysis from lessons (e.g., aggregation, correlation, comparison, summary statistics, sentiment analysis, and time series analysis) (5 points)</a:t>
            </a:r>
            <a:endParaRPr sz="1900">
              <a:solidFill>
                <a:schemeClr val="dk2"/>
              </a:solidFill>
              <a:latin typeface="Open Sans Light"/>
              <a:ea typeface="Open Sans Light"/>
              <a:cs typeface="Open Sans Light"/>
              <a:sym typeface="Open Sans Light"/>
            </a:endParaRPr>
          </a:p>
        </p:txBody>
      </p:sp>
      <p:sp>
        <p:nvSpPr>
          <p:cNvPr id="511" name="Google Shape;511;g2e520b511d1_0_0"/>
          <p:cNvSpPr txBox="1"/>
          <p:nvPr/>
        </p:nvSpPr>
        <p:spPr>
          <a:xfrm>
            <a:off x="6548475" y="2011925"/>
            <a:ext cx="4565700" cy="4061100"/>
          </a:xfrm>
          <a:prstGeom prst="rect">
            <a:avLst/>
          </a:prstGeom>
          <a:noFill/>
          <a:ln>
            <a:noFill/>
          </a:ln>
        </p:spPr>
        <p:txBody>
          <a:bodyPr anchorCtr="0" anchor="t" bIns="91425" lIns="91425" spcFirstLastPara="1" rIns="91425" wrap="square" tIns="91425">
            <a:noAutofit/>
          </a:bodyPr>
          <a:lstStyle/>
          <a:p>
            <a:pPr indent="0" lvl="0" marL="0" rtl="0" algn="l">
              <a:spcBef>
                <a:spcPts val="1500"/>
              </a:spcBef>
              <a:spcAft>
                <a:spcPts val="0"/>
              </a:spcAft>
              <a:buClr>
                <a:schemeClr val="dk1"/>
              </a:buClr>
              <a:buSzPts val="1100"/>
              <a:buFont typeface="Arial"/>
              <a:buNone/>
            </a:pPr>
            <a:r>
              <a:rPr b="1" lang="en-US" sz="1000" u="sng">
                <a:solidFill>
                  <a:schemeClr val="dk1"/>
                </a:solidFill>
                <a:latin typeface="Roboto"/>
                <a:ea typeface="Roboto"/>
                <a:cs typeface="Roboto"/>
                <a:sym typeface="Roboto"/>
              </a:rPr>
              <a:t>Group Presentation (20 points)</a:t>
            </a:r>
            <a:endParaRPr b="1" sz="1000" u="sng">
              <a:solidFill>
                <a:schemeClr val="dk1"/>
              </a:solidFill>
              <a:latin typeface="Roboto"/>
              <a:ea typeface="Roboto"/>
              <a:cs typeface="Roboto"/>
              <a:sym typeface="Roboto"/>
            </a:endParaRPr>
          </a:p>
          <a:p>
            <a:pPr indent="-292100" lvl="0" marL="457200" rtl="0" algn="l">
              <a:lnSpc>
                <a:spcPct val="150000"/>
              </a:lnSpc>
              <a:spcBef>
                <a:spcPts val="110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All group members spoke during the presentation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Group was well prepared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Presentation is relevant to material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Presentation maintains audience interest (5 points)</a:t>
            </a:r>
            <a:endParaRPr sz="1000">
              <a:solidFill>
                <a:srgbClr val="2B2B2B"/>
              </a:solidFill>
              <a:latin typeface="Roboto"/>
              <a:ea typeface="Roboto"/>
              <a:cs typeface="Roboto"/>
              <a:sym typeface="Roboto"/>
            </a:endParaRPr>
          </a:p>
          <a:p>
            <a:pPr indent="0" lvl="0" marL="0" rtl="0" algn="l">
              <a:spcBef>
                <a:spcPts val="1900"/>
              </a:spcBef>
              <a:spcAft>
                <a:spcPts val="0"/>
              </a:spcAft>
              <a:buClr>
                <a:schemeClr val="dk1"/>
              </a:buClr>
              <a:buSzPts val="1100"/>
              <a:buFont typeface="Arial"/>
              <a:buNone/>
            </a:pPr>
            <a:r>
              <a:rPr b="1" lang="en-US" sz="1000" u="sng">
                <a:solidFill>
                  <a:schemeClr val="dk1"/>
                </a:solidFill>
                <a:latin typeface="Roboto"/>
                <a:ea typeface="Roboto"/>
                <a:cs typeface="Roboto"/>
                <a:sym typeface="Roboto"/>
              </a:rPr>
              <a:t>Slide Deck (20 points)</a:t>
            </a:r>
            <a:endParaRPr b="1" sz="1000" u="sng">
              <a:solidFill>
                <a:schemeClr val="dk1"/>
              </a:solidFill>
              <a:latin typeface="Roboto"/>
              <a:ea typeface="Roboto"/>
              <a:cs typeface="Roboto"/>
              <a:sym typeface="Roboto"/>
            </a:endParaRPr>
          </a:p>
          <a:p>
            <a:pPr indent="-292100" lvl="0" marL="457200" rtl="0" algn="l">
              <a:lnSpc>
                <a:spcPct val="150000"/>
              </a:lnSpc>
              <a:spcBef>
                <a:spcPts val="110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Slides are visually clean and professional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Slides are relevant to material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Slides effectively demonstrate the project (5 points)</a:t>
            </a:r>
            <a:endParaRPr sz="1000">
              <a:solidFill>
                <a:srgbClr val="2B2B2B"/>
              </a:solidFill>
              <a:latin typeface="Roboto"/>
              <a:ea typeface="Roboto"/>
              <a:cs typeface="Roboto"/>
              <a:sym typeface="Roboto"/>
            </a:endParaRPr>
          </a:p>
          <a:p>
            <a:pPr indent="-292100" lvl="0" marL="457200" rtl="0" algn="l">
              <a:lnSpc>
                <a:spcPct val="150000"/>
              </a:lnSpc>
              <a:spcBef>
                <a:spcPts val="0"/>
              </a:spcBef>
              <a:spcAft>
                <a:spcPts val="0"/>
              </a:spcAft>
              <a:buClr>
                <a:srgbClr val="2B2B2B"/>
              </a:buClr>
              <a:buSzPts val="1000"/>
              <a:buFont typeface="Roboto"/>
              <a:buChar char="❏"/>
            </a:pPr>
            <a:r>
              <a:rPr lang="en-US" sz="1000">
                <a:solidFill>
                  <a:srgbClr val="2B2B2B"/>
                </a:solidFill>
                <a:latin typeface="Roboto"/>
                <a:ea typeface="Roboto"/>
                <a:cs typeface="Roboto"/>
                <a:sym typeface="Roboto"/>
              </a:rPr>
              <a:t>Slides are clear and maintain audience interest (5 points)</a:t>
            </a:r>
            <a:endParaRPr sz="2900">
              <a:solidFill>
                <a:schemeClr val="dk2"/>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73b30459b1_4_7"/>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1: </a:t>
            </a:r>
            <a:r>
              <a:rPr b="1" i="0" lang="en-US" sz="2900">
                <a:solidFill>
                  <a:srgbClr val="1D1C1D"/>
                </a:solidFill>
                <a:highlight>
                  <a:srgbClr val="FFFFFF"/>
                </a:highlight>
              </a:rPr>
              <a:t>Does Gender play a significant role in mental health?</a:t>
            </a:r>
            <a:endParaRPr b="1" i="0" sz="2900"/>
          </a:p>
        </p:txBody>
      </p:sp>
      <p:sp>
        <p:nvSpPr>
          <p:cNvPr id="166" name="Google Shape;166;g273b30459b1_4_7"/>
          <p:cNvSpPr txBox="1"/>
          <p:nvPr/>
        </p:nvSpPr>
        <p:spPr>
          <a:xfrm>
            <a:off x="1207400" y="2511375"/>
            <a:ext cx="9841500" cy="3928200"/>
          </a:xfrm>
          <a:prstGeom prst="rect">
            <a:avLst/>
          </a:prstGeom>
          <a:noFill/>
          <a:ln>
            <a:noFill/>
          </a:ln>
        </p:spPr>
        <p:txBody>
          <a:bodyPr anchorCtr="0" anchor="t" bIns="91425" lIns="91425" spcFirstLastPara="1" rIns="91425" wrap="square" tIns="91425">
            <a:noAutofit/>
          </a:bodyPr>
          <a:lstStyle/>
          <a:p>
            <a:pPr indent="-373944" lvl="0" marL="457200" rtl="0" algn="l">
              <a:lnSpc>
                <a:spcPct val="150000"/>
              </a:lnSpc>
              <a:spcBef>
                <a:spcPts val="0"/>
              </a:spcBef>
              <a:spcAft>
                <a:spcPts val="0"/>
              </a:spcAft>
              <a:buClr>
                <a:schemeClr val="dk2"/>
              </a:buClr>
              <a:buSzPts val="2289"/>
              <a:buFont typeface="Play"/>
              <a:buChar char="•"/>
            </a:pPr>
            <a:r>
              <a:rPr lang="en-US" sz="2250">
                <a:solidFill>
                  <a:schemeClr val="dk1"/>
                </a:solidFill>
                <a:latin typeface="Play"/>
                <a:ea typeface="Play"/>
                <a:cs typeface="Play"/>
                <a:sym typeface="Play"/>
              </a:rPr>
              <a:t>Null Hypothesis: Gender does not affect mental health wellness</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Alternative Hypothesis: </a:t>
            </a:r>
            <a:r>
              <a:rPr i="1" lang="en-US" sz="2360">
                <a:solidFill>
                  <a:schemeClr val="dk2"/>
                </a:solidFill>
                <a:latin typeface="Play"/>
                <a:ea typeface="Play"/>
                <a:cs typeface="Play"/>
                <a:sym typeface="Play"/>
              </a:rPr>
              <a:t>Females have a higher chance of having a history of mental health.</a:t>
            </a:r>
            <a:endParaRPr i="1" sz="2360">
              <a:solidFill>
                <a:schemeClr val="dk2"/>
              </a:solidFill>
              <a:latin typeface="Play"/>
              <a:ea typeface="Play"/>
              <a:cs typeface="Play"/>
              <a:sym typeface="Play"/>
            </a:endParaRPr>
          </a:p>
          <a:p>
            <a:pPr indent="-378460" lvl="0" marL="457200" rtl="0" algn="l">
              <a:lnSpc>
                <a:spcPct val="150000"/>
              </a:lnSpc>
              <a:spcBef>
                <a:spcPts val="0"/>
              </a:spcBef>
              <a:spcAft>
                <a:spcPts val="0"/>
              </a:spcAft>
              <a:buClr>
                <a:schemeClr val="dk2"/>
              </a:buClr>
              <a:buSzPts val="2360"/>
              <a:buFont typeface="Play"/>
              <a:buChar char="•"/>
            </a:pPr>
            <a:r>
              <a:rPr i="1" lang="en-US" sz="2360">
                <a:solidFill>
                  <a:schemeClr val="dk2"/>
                </a:solidFill>
                <a:latin typeface="Play"/>
                <a:ea typeface="Play"/>
                <a:cs typeface="Play"/>
                <a:sym typeface="Play"/>
              </a:rPr>
              <a:t>Explanation: Gender vs. Mental Health History by means of self-reported survey.</a:t>
            </a:r>
            <a:endParaRPr i="1" sz="2360">
              <a:solidFill>
                <a:schemeClr val="dk2"/>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i="1"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73ab19e347_0_30"/>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i="0" lang="en-US"/>
              <a:t>Quick Access to Repository &amp;</a:t>
            </a:r>
            <a:endParaRPr i="0"/>
          </a:p>
          <a:p>
            <a:pPr indent="0" lvl="0" marL="0" rtl="0" algn="l">
              <a:spcBef>
                <a:spcPts val="0"/>
              </a:spcBef>
              <a:spcAft>
                <a:spcPts val="0"/>
              </a:spcAft>
              <a:buNone/>
            </a:pPr>
            <a:r>
              <a:rPr i="0" lang="en-US"/>
              <a:t>Google Docs </a:t>
            </a:r>
            <a:endParaRPr i="0"/>
          </a:p>
        </p:txBody>
      </p:sp>
      <p:sp>
        <p:nvSpPr>
          <p:cNvPr id="518" name="Google Shape;518;g273ab19e347_0_30"/>
          <p:cNvSpPr txBox="1"/>
          <p:nvPr/>
        </p:nvSpPr>
        <p:spPr>
          <a:xfrm>
            <a:off x="1199875" y="2212625"/>
            <a:ext cx="10215600" cy="39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GitHub Repository</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README</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Noteboo(k)</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CSV</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Google Docs</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Proposal</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Task Plan </a:t>
            </a:r>
            <a:endParaRPr sz="2400">
              <a:solidFill>
                <a:schemeClr val="dk2"/>
              </a:solidFill>
              <a:latin typeface="Open Sans Light"/>
              <a:ea typeface="Open Sans Light"/>
              <a:cs typeface="Open Sans Light"/>
              <a:sym typeface="Open Sans Light"/>
            </a:endParaRPr>
          </a:p>
          <a:p>
            <a:pPr indent="0" lvl="0" marL="0" rtl="0" algn="l">
              <a:spcBef>
                <a:spcPts val="0"/>
              </a:spcBef>
              <a:spcAft>
                <a:spcPts val="0"/>
              </a:spcAft>
              <a:buNone/>
            </a:pPr>
            <a:r>
              <a:rPr lang="en-US" sz="2400">
                <a:solidFill>
                  <a:schemeClr val="dk2"/>
                </a:solidFill>
                <a:latin typeface="Open Sans Light"/>
                <a:ea typeface="Open Sans Light"/>
                <a:cs typeface="Open Sans Light"/>
                <a:sym typeface="Open Sans Light"/>
              </a:rPr>
              <a:t>	Other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9"/>
          <p:cNvPicPr preferRelativeResize="0"/>
          <p:nvPr>
            <p:ph idx="2" type="pic"/>
          </p:nvPr>
        </p:nvPicPr>
        <p:blipFill rotWithShape="1">
          <a:blip r:embed="rId3">
            <a:alphaModFix/>
          </a:blip>
          <a:srcRect b="20414" l="0" r="0" t="20414"/>
          <a:stretch/>
        </p:blipFill>
        <p:spPr>
          <a:xfrm>
            <a:off x="3810" y="0"/>
            <a:ext cx="7816995" cy="6858000"/>
          </a:xfrm>
          <a:prstGeom prst="rect">
            <a:avLst/>
          </a:prstGeom>
          <a:solidFill>
            <a:schemeClr val="dk2"/>
          </a:solidFill>
          <a:ln>
            <a:noFill/>
          </a:ln>
        </p:spPr>
      </p:pic>
      <p:sp>
        <p:nvSpPr>
          <p:cNvPr id="525" name="Google Shape;525;p9"/>
          <p:cNvSpPr txBox="1"/>
          <p:nvPr>
            <p:ph type="title"/>
          </p:nvPr>
        </p:nvSpPr>
        <p:spPr>
          <a:xfrm>
            <a:off x="7820800" y="775575"/>
            <a:ext cx="3575700" cy="974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2"/>
              </a:buClr>
              <a:buSzPts val="4400"/>
              <a:buFont typeface="Play"/>
              <a:buNone/>
            </a:pPr>
            <a:r>
              <a:rPr b="1" lang="en-US"/>
              <a:t>THANK YOU</a:t>
            </a:r>
            <a:endParaRPr/>
          </a:p>
        </p:txBody>
      </p:sp>
      <p:sp>
        <p:nvSpPr>
          <p:cNvPr id="526" name="Google Shape;526;p9"/>
          <p:cNvSpPr txBox="1"/>
          <p:nvPr>
            <p:ph idx="1" type="body"/>
          </p:nvPr>
        </p:nvSpPr>
        <p:spPr>
          <a:xfrm>
            <a:off x="7919324" y="2105600"/>
            <a:ext cx="4002300" cy="1753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1440"/>
              <a:buNone/>
            </a:pPr>
            <a:r>
              <a:rPr lang="en-US" sz="1400"/>
              <a:t>Jean  - &lt;email or LinkedIn link &gt; </a:t>
            </a:r>
            <a:endParaRPr sz="1400"/>
          </a:p>
          <a:p>
            <a:pPr indent="0" lvl="0" marL="0" rtl="0" algn="l">
              <a:lnSpc>
                <a:spcPct val="100000"/>
              </a:lnSpc>
              <a:spcBef>
                <a:spcPts val="1000"/>
              </a:spcBef>
              <a:spcAft>
                <a:spcPts val="0"/>
              </a:spcAft>
              <a:buClr>
                <a:schemeClr val="dk1"/>
              </a:buClr>
              <a:buSzPts val="1440"/>
              <a:buNone/>
            </a:pPr>
            <a:r>
              <a:rPr lang="en-US" sz="1400"/>
              <a:t>Grant  &lt;email or LinkedIn link &gt; </a:t>
            </a:r>
            <a:endParaRPr sz="1400"/>
          </a:p>
          <a:p>
            <a:pPr indent="0" lvl="0" marL="0" rtl="0" algn="l">
              <a:lnSpc>
                <a:spcPct val="100000"/>
              </a:lnSpc>
              <a:spcBef>
                <a:spcPts val="1000"/>
              </a:spcBef>
              <a:spcAft>
                <a:spcPts val="0"/>
              </a:spcAft>
              <a:buClr>
                <a:schemeClr val="dk1"/>
              </a:buClr>
              <a:buSzPts val="1440"/>
              <a:buNone/>
            </a:pPr>
            <a:r>
              <a:rPr lang="en-US" sz="1400"/>
              <a:t>Naveen &lt;email or LinkedIn link &gt; </a:t>
            </a:r>
            <a:endParaRPr sz="1400"/>
          </a:p>
          <a:p>
            <a:pPr indent="0" lvl="0" marL="0" rtl="0" algn="l">
              <a:lnSpc>
                <a:spcPct val="100000"/>
              </a:lnSpc>
              <a:spcBef>
                <a:spcPts val="1000"/>
              </a:spcBef>
              <a:spcAft>
                <a:spcPts val="0"/>
              </a:spcAft>
              <a:buClr>
                <a:schemeClr val="dk1"/>
              </a:buClr>
              <a:buSzPts val="1440"/>
              <a:buNone/>
            </a:pPr>
            <a:r>
              <a:rPr lang="en-US" sz="1400"/>
              <a:t>Rose Mary Rios &lt;email or LinkedIn link &gt; </a:t>
            </a:r>
            <a:endParaRPr sz="1400"/>
          </a:p>
          <a:p>
            <a:pPr indent="0" lvl="0" marL="0" rtl="0" algn="l">
              <a:lnSpc>
                <a:spcPct val="100000"/>
              </a:lnSpc>
              <a:spcBef>
                <a:spcPts val="1000"/>
              </a:spcBef>
              <a:spcAft>
                <a:spcPts val="0"/>
              </a:spcAft>
              <a:buClr>
                <a:schemeClr val="dk1"/>
              </a:buClr>
              <a:buSzPts val="1440"/>
              <a:buNone/>
            </a:pPr>
            <a:r>
              <a:rPr lang="en-US" sz="1400"/>
              <a:t>Ryan &lt;email or LinkedIn link &gt; </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2e5fc06d1a5_1_4"/>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a:t>
            </a:r>
            <a:r>
              <a:rPr lang="en-US"/>
              <a:t> </a:t>
            </a:r>
            <a:r>
              <a:rPr b="1" i="0" lang="en-US" sz="2900"/>
              <a:t>1: Gender vs. Mental Health History</a:t>
            </a:r>
            <a:endParaRPr b="1" i="0" sz="2900"/>
          </a:p>
        </p:txBody>
      </p:sp>
      <p:sp>
        <p:nvSpPr>
          <p:cNvPr id="173" name="Google Shape;173;g2e5fc06d1a5_1_4"/>
          <p:cNvSpPr txBox="1"/>
          <p:nvPr>
            <p:ph idx="4294967295" type="body"/>
          </p:nvPr>
        </p:nvSpPr>
        <p:spPr>
          <a:xfrm>
            <a:off x="533400" y="1203150"/>
            <a:ext cx="4304400" cy="5293200"/>
          </a:xfrm>
          <a:prstGeom prst="rect">
            <a:avLst/>
          </a:prstGeom>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i="1" lang="en-US" sz="2288">
                <a:latin typeface="Play"/>
                <a:ea typeface="Play"/>
                <a:cs typeface="Play"/>
                <a:sym typeface="Play"/>
              </a:rPr>
              <a:t>Bar plot to visualize counts of Mental Health History by Gender:</a:t>
            </a:r>
            <a:endParaRPr i="1" sz="2288">
              <a:latin typeface="Play"/>
              <a:ea typeface="Play"/>
              <a:cs typeface="Play"/>
              <a:sym typeface="Play"/>
            </a:endParaRPr>
          </a:p>
          <a:p>
            <a:pPr indent="0" lvl="0" marL="0" rtl="0" algn="l">
              <a:lnSpc>
                <a:spcPct val="90000"/>
              </a:lnSpc>
              <a:spcBef>
                <a:spcPts val="0"/>
              </a:spcBef>
              <a:spcAft>
                <a:spcPts val="0"/>
              </a:spcAft>
              <a:buNone/>
            </a:pPr>
            <a:r>
              <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A count plot is created to show the distribution of mental health history by gender.</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Visualization demonstrates “Yes” and “No” responses to “Mental Health History” question on self-reported survey. </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Data is sorted by Gender - “Male” and “Female.”</a:t>
            </a:r>
            <a:endParaRPr i="1" sz="2288">
              <a:latin typeface="Play"/>
              <a:ea typeface="Play"/>
              <a:cs typeface="Play"/>
              <a:sym typeface="Play"/>
            </a:endParaRPr>
          </a:p>
        </p:txBody>
      </p:sp>
      <p:pic>
        <p:nvPicPr>
          <p:cNvPr id="174" name="Google Shape;174;g2e5fc06d1a5_1_4"/>
          <p:cNvPicPr preferRelativeResize="0"/>
          <p:nvPr/>
        </p:nvPicPr>
        <p:blipFill>
          <a:blip r:embed="rId3">
            <a:alphaModFix/>
          </a:blip>
          <a:stretch>
            <a:fillRect/>
          </a:stretch>
        </p:blipFill>
        <p:spPr>
          <a:xfrm>
            <a:off x="4931800" y="1706250"/>
            <a:ext cx="7049399" cy="38228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e5fc06d1a5_1_17"/>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i="0" lang="en-US" sz="2900"/>
              <a:t>Question 1: Gender vs. Mental Health History</a:t>
            </a:r>
            <a:endParaRPr b="1" i="0" sz="2900"/>
          </a:p>
        </p:txBody>
      </p:sp>
      <p:sp>
        <p:nvSpPr>
          <p:cNvPr id="181" name="Google Shape;181;g2e5fc06d1a5_1_17"/>
          <p:cNvSpPr txBox="1"/>
          <p:nvPr>
            <p:ph idx="4294967295" type="body"/>
          </p:nvPr>
        </p:nvSpPr>
        <p:spPr>
          <a:xfrm>
            <a:off x="533400" y="1203150"/>
            <a:ext cx="4304400" cy="5293200"/>
          </a:xfrm>
          <a:prstGeom prst="rect">
            <a:avLst/>
          </a:prstGeom>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i="1" lang="en-US" sz="2288">
                <a:latin typeface="Play"/>
                <a:ea typeface="Play"/>
                <a:cs typeface="Play"/>
                <a:sym typeface="Play"/>
              </a:rPr>
              <a:t>A stacked bar plot to visualize these proportions</a:t>
            </a:r>
            <a:r>
              <a:rPr i="1" lang="en-US" sz="2288">
                <a:latin typeface="Play"/>
                <a:ea typeface="Play"/>
                <a:cs typeface="Play"/>
                <a:sym typeface="Play"/>
              </a:rPr>
              <a:t>:</a:t>
            </a:r>
            <a:endParaRPr i="1" sz="2288">
              <a:latin typeface="Play"/>
              <a:ea typeface="Play"/>
              <a:cs typeface="Play"/>
              <a:sym typeface="Play"/>
            </a:endParaRPr>
          </a:p>
          <a:p>
            <a:pPr indent="0" lvl="0" marL="0" rtl="0" algn="l">
              <a:lnSpc>
                <a:spcPct val="90000"/>
              </a:lnSpc>
              <a:spcBef>
                <a:spcPts val="0"/>
              </a:spcBef>
              <a:spcAft>
                <a:spcPts val="0"/>
              </a:spcAft>
              <a:buNone/>
            </a:pPr>
            <a:r>
              <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Within each bar, different colored segments represent the proportions of “Yes” and “No” responses for mental health history</a:t>
            </a:r>
            <a:r>
              <a:rPr i="1" lang="en-US" sz="2288">
                <a:latin typeface="Play"/>
                <a:ea typeface="Play"/>
                <a:cs typeface="Play"/>
                <a:sym typeface="Play"/>
              </a:rPr>
              <a:t>.</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Data again, is sorted by Gender - “Male” and “Female.”</a:t>
            </a:r>
            <a:endParaRPr i="1" sz="2288">
              <a:latin typeface="Play"/>
              <a:ea typeface="Play"/>
              <a:cs typeface="Play"/>
              <a:sym typeface="Play"/>
            </a:endParaRPr>
          </a:p>
          <a:p>
            <a:pPr indent="-373944" lvl="0" marL="457200" rtl="0" algn="l">
              <a:lnSpc>
                <a:spcPct val="90000"/>
              </a:lnSpc>
              <a:spcBef>
                <a:spcPts val="0"/>
              </a:spcBef>
              <a:spcAft>
                <a:spcPts val="0"/>
              </a:spcAft>
              <a:buSzPts val="2289"/>
              <a:buFont typeface="Play"/>
              <a:buChar char="•"/>
            </a:pPr>
            <a:r>
              <a:rPr i="1" lang="en-US" sz="2288">
                <a:latin typeface="Play"/>
                <a:ea typeface="Play"/>
                <a:cs typeface="Play"/>
                <a:sym typeface="Play"/>
              </a:rPr>
              <a:t>By comparing the segments within each bar, you can see the relative proportion of individuals with and without a history of mental health issues within each gender.</a:t>
            </a:r>
            <a:endParaRPr i="1" sz="2288">
              <a:latin typeface="Play"/>
              <a:ea typeface="Play"/>
              <a:cs typeface="Play"/>
              <a:sym typeface="Play"/>
            </a:endParaRPr>
          </a:p>
        </p:txBody>
      </p:sp>
      <p:pic>
        <p:nvPicPr>
          <p:cNvPr id="182" name="Google Shape;182;g2e5fc06d1a5_1_17"/>
          <p:cNvPicPr preferRelativeResize="0"/>
          <p:nvPr/>
        </p:nvPicPr>
        <p:blipFill>
          <a:blip r:embed="rId3">
            <a:alphaModFix/>
          </a:blip>
          <a:stretch>
            <a:fillRect/>
          </a:stretch>
        </p:blipFill>
        <p:spPr>
          <a:xfrm>
            <a:off x="4953775" y="1486063"/>
            <a:ext cx="7049400" cy="3885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e5fc06d1a5_1_49"/>
          <p:cNvSpPr txBox="1"/>
          <p:nvPr>
            <p:ph type="title"/>
          </p:nvPr>
        </p:nvSpPr>
        <p:spPr>
          <a:xfrm>
            <a:off x="533400" y="203100"/>
            <a:ext cx="10926000" cy="732600"/>
          </a:xfrm>
          <a:prstGeom prst="rect">
            <a:avLst/>
          </a:prstGeom>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2900"/>
              <a:t>Question 1: Gender vs. Mental Health History</a:t>
            </a:r>
            <a:endParaRPr b="1" i="0" sz="2900"/>
          </a:p>
        </p:txBody>
      </p:sp>
      <p:sp>
        <p:nvSpPr>
          <p:cNvPr id="189" name="Google Shape;189;g2e5fc06d1a5_1_49"/>
          <p:cNvSpPr txBox="1"/>
          <p:nvPr>
            <p:ph idx="4294967295" type="body"/>
          </p:nvPr>
        </p:nvSpPr>
        <p:spPr>
          <a:xfrm>
            <a:off x="533400" y="1203150"/>
            <a:ext cx="11125200" cy="5293200"/>
          </a:xfrm>
          <a:prstGeom prst="rect">
            <a:avLst/>
          </a:prstGeom>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None/>
            </a:pPr>
            <a:r>
              <a:rPr i="1" lang="en-US" sz="2288">
                <a:latin typeface="Play"/>
                <a:ea typeface="Play"/>
                <a:cs typeface="Play"/>
                <a:sym typeface="Play"/>
              </a:rPr>
              <a:t>Conclusion: </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The Chi-Squared test helps to statistically determine if there is a significant association between occupation and mental health history. Based on the p-value, it is concluded whether or not such an association exists.</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This comprehensive analysis helps in understanding how mental health history varies across the different genders and whether these variations are statistically significant.</a:t>
            </a:r>
            <a:endParaRPr i="1" sz="2288">
              <a:latin typeface="Play"/>
              <a:ea typeface="Play"/>
              <a:cs typeface="Play"/>
              <a:sym typeface="Play"/>
            </a:endParaRPr>
          </a:p>
          <a:p>
            <a:pPr indent="-373944" lvl="0" marL="457200" rtl="0" algn="l">
              <a:lnSpc>
                <a:spcPct val="150000"/>
              </a:lnSpc>
              <a:spcBef>
                <a:spcPts val="0"/>
              </a:spcBef>
              <a:spcAft>
                <a:spcPts val="0"/>
              </a:spcAft>
              <a:buSzPts val="2289"/>
              <a:buFont typeface="Play"/>
              <a:buChar char="•"/>
            </a:pPr>
            <a:r>
              <a:rPr i="1" lang="en-US" sz="2288">
                <a:latin typeface="Play"/>
                <a:ea typeface="Play"/>
                <a:cs typeface="Play"/>
                <a:sym typeface="Play"/>
              </a:rPr>
              <a:t>A p-value of 1.0 strongly supports the null hypothesis, indicating that there is no evidence of a relationship between gender and mental health history based on sample study. These results suggest that any observed differences in mental health history between genders are due to random chance or other factors. </a:t>
            </a:r>
            <a:endParaRPr i="1" sz="2288">
              <a:latin typeface="Play"/>
              <a:ea typeface="Play"/>
              <a:cs typeface="Play"/>
              <a:sym typeface="Pla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73b30459b1_4_13"/>
          <p:cNvSpPr txBox="1"/>
          <p:nvPr>
            <p:ph type="title"/>
          </p:nvPr>
        </p:nvSpPr>
        <p:spPr>
          <a:xfrm>
            <a:off x="1143000" y="533401"/>
            <a:ext cx="9906000" cy="1382100"/>
          </a:xfrm>
          <a:prstGeom prst="rect">
            <a:avLst/>
          </a:prstGeom>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None/>
            </a:pPr>
            <a:r>
              <a:rPr b="1" i="0" lang="en-US" sz="2900"/>
              <a:t>Question 2 </a:t>
            </a:r>
            <a:r>
              <a:rPr b="1" i="0" lang="en-US" sz="2900"/>
              <a:t>:</a:t>
            </a:r>
            <a:r>
              <a:rPr b="1" i="0" lang="en-US" sz="2900"/>
              <a:t> </a:t>
            </a:r>
            <a:r>
              <a:rPr b="1" i="0" lang="en-US" sz="2900">
                <a:solidFill>
                  <a:srgbClr val="1D1C1D"/>
                </a:solidFill>
                <a:highlight>
                  <a:srgbClr val="FFFFFF"/>
                </a:highlight>
              </a:rPr>
              <a:t>Does one’s chosen occupation play a significant role in mental health?</a:t>
            </a:r>
            <a:endParaRPr b="1" i="0" sz="2900"/>
          </a:p>
        </p:txBody>
      </p:sp>
      <p:sp>
        <p:nvSpPr>
          <p:cNvPr id="196" name="Google Shape;196;g273b30459b1_4_13"/>
          <p:cNvSpPr txBox="1"/>
          <p:nvPr/>
        </p:nvSpPr>
        <p:spPr>
          <a:xfrm>
            <a:off x="1207400" y="2511375"/>
            <a:ext cx="9841500" cy="3928200"/>
          </a:xfrm>
          <a:prstGeom prst="rect">
            <a:avLst/>
          </a:prstGeom>
          <a:noFill/>
          <a:ln>
            <a:noFill/>
          </a:ln>
        </p:spPr>
        <p:txBody>
          <a:bodyPr anchorCtr="0" anchor="t" bIns="91425" lIns="91425" spcFirstLastPara="1" rIns="91425" wrap="square" tIns="91425">
            <a:noAutofit/>
          </a:bodyPr>
          <a:lstStyle/>
          <a:p>
            <a:pPr indent="-373944" lvl="0" marL="457200" rtl="0" algn="l">
              <a:lnSpc>
                <a:spcPct val="150000"/>
              </a:lnSpc>
              <a:spcBef>
                <a:spcPts val="0"/>
              </a:spcBef>
              <a:spcAft>
                <a:spcPts val="0"/>
              </a:spcAft>
              <a:buClr>
                <a:schemeClr val="dk2"/>
              </a:buClr>
              <a:buSzPts val="2289"/>
              <a:buFont typeface="Play"/>
              <a:buChar char="•"/>
            </a:pPr>
            <a:r>
              <a:rPr lang="en-US" sz="2250">
                <a:solidFill>
                  <a:schemeClr val="dk1"/>
                </a:solidFill>
                <a:latin typeface="Play"/>
                <a:ea typeface="Play"/>
                <a:cs typeface="Play"/>
                <a:sym typeface="Play"/>
              </a:rPr>
              <a:t>Null Hypothesis: Occupation  does not affect mental health wellness</a:t>
            </a:r>
            <a:endParaRPr sz="2250">
              <a:solidFill>
                <a:schemeClr val="dk1"/>
              </a:solidFill>
              <a:latin typeface="Play"/>
              <a:ea typeface="Play"/>
              <a:cs typeface="Play"/>
              <a:sym typeface="Play"/>
            </a:endParaRPr>
          </a:p>
          <a:p>
            <a:pPr indent="-371475" lvl="0" marL="457200" rtl="0" algn="l">
              <a:lnSpc>
                <a:spcPct val="115000"/>
              </a:lnSpc>
              <a:spcBef>
                <a:spcPts val="0"/>
              </a:spcBef>
              <a:spcAft>
                <a:spcPts val="0"/>
              </a:spcAft>
              <a:buClr>
                <a:schemeClr val="dk1"/>
              </a:buClr>
              <a:buSzPts val="2250"/>
              <a:buFont typeface="Play"/>
              <a:buChar char="•"/>
            </a:pPr>
            <a:r>
              <a:rPr lang="en-US" sz="2250">
                <a:solidFill>
                  <a:schemeClr val="dk1"/>
                </a:solidFill>
                <a:latin typeface="Play"/>
                <a:ea typeface="Play"/>
                <a:cs typeface="Play"/>
                <a:sym typeface="Play"/>
              </a:rPr>
              <a:t>Alternative Hypothesis: </a:t>
            </a:r>
            <a:r>
              <a:rPr lang="en-US" sz="2250">
                <a:solidFill>
                  <a:schemeClr val="dk1"/>
                </a:solidFill>
                <a:latin typeface="Play"/>
                <a:ea typeface="Play"/>
                <a:cs typeface="Play"/>
                <a:sym typeface="Play"/>
              </a:rPr>
              <a:t>People in corporate occupations have a higher likelihood of reporting a history of mental health issues. </a:t>
            </a:r>
            <a:endParaRPr i="1" sz="2250">
              <a:solidFill>
                <a:schemeClr val="dk2"/>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0" rtl="0" algn="l">
              <a:lnSpc>
                <a:spcPct val="115000"/>
              </a:lnSpc>
              <a:spcBef>
                <a:spcPts val="0"/>
              </a:spcBef>
              <a:spcAft>
                <a:spcPts val="0"/>
              </a:spcAft>
              <a:buNone/>
            </a:pPr>
            <a:r>
              <a:t/>
            </a:r>
            <a:endParaRPr sz="2250">
              <a:solidFill>
                <a:schemeClr val="dk1"/>
              </a:solidFill>
              <a:latin typeface="Play"/>
              <a:ea typeface="Play"/>
              <a:cs typeface="Play"/>
              <a:sym typeface="Play"/>
            </a:endParaRPr>
          </a:p>
          <a:p>
            <a:pPr indent="0" lvl="0" marL="457200" rtl="0" algn="l">
              <a:lnSpc>
                <a:spcPct val="150000"/>
              </a:lnSpc>
              <a:spcBef>
                <a:spcPts val="0"/>
              </a:spcBef>
              <a:spcAft>
                <a:spcPts val="0"/>
              </a:spcAft>
              <a:buNone/>
            </a:pPr>
            <a:r>
              <a:t/>
            </a:r>
            <a:endParaRPr i="1" sz="2288">
              <a:solidFill>
                <a:schemeClr val="dk2"/>
              </a:solidFill>
              <a:latin typeface="Play"/>
              <a:ea typeface="Play"/>
              <a:cs typeface="Play"/>
              <a:sym typeface="Play"/>
            </a:endParaRPr>
          </a:p>
          <a:p>
            <a:pPr indent="0" lvl="0" marL="0" rtl="0" algn="l">
              <a:spcBef>
                <a:spcPts val="0"/>
              </a:spcBef>
              <a:spcAft>
                <a:spcPts val="0"/>
              </a:spcAft>
              <a:buNone/>
            </a:pPr>
            <a:r>
              <a:t/>
            </a:r>
            <a:endParaRPr sz="2400">
              <a:solidFill>
                <a:schemeClr val="dk2"/>
              </a:solidFill>
              <a:latin typeface="Open Sans Light"/>
              <a:ea typeface="Open Sans Light"/>
              <a:cs typeface="Open Sans Light"/>
              <a:sym typeface="Open Sans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AngleLinesVTI">
  <a:themeElements>
    <a:clrScheme name="Custom 34">
      <a:dk1>
        <a:srgbClr val="000000"/>
      </a:dk1>
      <a:lt1>
        <a:srgbClr val="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2024-06-09T03:43:26Z</dcterms:created>
  <dc:creator>Katelyn Rios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